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"/>
  </p:notesMasterIdLst>
  <p:handoutMasterIdLst>
    <p:handoutMasterId r:id="rId12"/>
  </p:handoutMasterIdLst>
  <p:sldIdLst>
    <p:sldId id="257" r:id="rId2"/>
    <p:sldId id="258" r:id="rId3"/>
    <p:sldId id="270" r:id="rId4"/>
    <p:sldId id="271" r:id="rId5"/>
    <p:sldId id="259" r:id="rId6"/>
    <p:sldId id="272" r:id="rId7"/>
    <p:sldId id="273" r:id="rId8"/>
    <p:sldId id="274" r:id="rId9"/>
    <p:sldId id="268" r:id="rId10"/>
  </p:sldIdLst>
  <p:sldSz cx="12192000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C4B1156A-380E-4F78-BDF5-A606A8083BF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0505E3EF-67EA-436B-97B2-0124C06EBD24}" styleName="Средний стиль 4 —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22838BEF-8BB2-4498-84A7-C5851F593DF1}" styleName="Средний стиль 4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FABFCF23-3B69-468F-B69F-88F6DE6A72F2}" styleName="Средний стиль 1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3529" autoAdjust="0"/>
  </p:normalViewPr>
  <p:slideViewPr>
    <p:cSldViewPr snapToGrid="0">
      <p:cViewPr>
        <p:scale>
          <a:sx n="80" d="100"/>
          <a:sy n="80" d="100"/>
        </p:scale>
        <p:origin x="930" y="33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5" d="100"/>
          <a:sy n="85" d="100"/>
        </p:scale>
        <p:origin x="3054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5BD5BFF2-36B0-40CE-983F-64CA5BF905E6}" type="datetime1">
              <a:rPr lang="ru-RU" smtClean="0"/>
              <a:t>11.11.2020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84A4F617-7A30-41D4-AB86-5D833C98E18B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9462481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6B74801A-CACC-46E2-B8AA-437C9E8A750C}" type="datetime1">
              <a:rPr lang="ru-RU" smtClean="0"/>
              <a:t>11.11.2020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dirty="0"/>
              <a:t>Щелкните, чтобы изменить стили текста образца слайда</a:t>
            </a:r>
          </a:p>
          <a:p>
            <a:pPr lvl="1" rtl="0"/>
            <a:r>
              <a:rPr lang="ru-RU" dirty="0"/>
              <a:t>Второй уровень</a:t>
            </a:r>
          </a:p>
          <a:p>
            <a:pPr lvl="2" rtl="0"/>
            <a:r>
              <a:rPr lang="ru-RU" dirty="0"/>
              <a:t>Третий уровень</a:t>
            </a:r>
          </a:p>
          <a:p>
            <a:pPr lvl="3" rtl="0"/>
            <a:r>
              <a:rPr lang="ru-RU" dirty="0"/>
              <a:t>Четвертый уровень</a:t>
            </a:r>
          </a:p>
          <a:p>
            <a:pPr lvl="4" rtl="0"/>
            <a:r>
              <a:rPr lang="ru-RU" dirty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1B9A179D-2D27-49E2-B022-8EDDA2EFE68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7460348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ru-RU" sz="1200" i="1" dirty="0">
                <a:latin typeface="Arial" pitchFamily="34" charset="0"/>
                <a:cs typeface="Arial" pitchFamily="34" charset="0"/>
              </a:rPr>
              <a:t>Чтобы изменить изображение на этом слайде, выберите рисунок и удалите его. Затем нажмите значок «Рисунки» в заполнителе, чтобы вставить изображение.</a:t>
            </a:r>
          </a:p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1B9A179D-2D27-49E2-B022-8EDDA2EFE682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424225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1B9A179D-2D27-49E2-B022-8EDDA2EFE682}" type="slidenum">
              <a:rPr lang="ru-RU" smtClean="0"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957456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1B9A179D-2D27-49E2-B022-8EDDA2EFE682}" type="slidenum">
              <a:rPr lang="ru-RU" smtClean="0"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640491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1B9A179D-2D27-49E2-B022-8EDDA2EFE682}" type="slidenum">
              <a:rPr lang="ru-RU" smtClean="0"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01717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1B9A179D-2D27-49E2-B022-8EDDA2EFE682}" type="slidenum">
              <a:rPr lang="ru-RU" smtClean="0"/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531980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1B9A179D-2D27-49E2-B022-8EDDA2EFE682}" type="slidenum">
              <a:rPr lang="ru-RU" smtClean="0"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497806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1B9A179D-2D27-49E2-B022-8EDDA2EFE682}" type="slidenum">
              <a:rPr lang="ru-RU" smtClean="0"/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624844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1B9A179D-2D27-49E2-B022-8EDDA2EFE682}" type="slidenum">
              <a:rPr lang="ru-RU" smtClean="0"/>
              <a:t>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725999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1B9A179D-2D27-49E2-B022-8EDDA2EFE682}" type="slidenum">
              <a:rPr lang="ru-RU" smtClean="0"/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822673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олилиния 11"/>
          <p:cNvSpPr>
            <a:spLocks noChangeArrowheads="1"/>
          </p:cNvSpPr>
          <p:nvPr/>
        </p:nvSpPr>
        <p:spPr bwMode="white">
          <a:xfrm>
            <a:off x="8429022" y="0"/>
            <a:ext cx="3762978" cy="6858000"/>
          </a:xfrm>
          <a:custGeom>
            <a:avLst/>
            <a:gdLst>
              <a:gd name="connsiteX0" fmla="*/ 0 w 3762978"/>
              <a:gd name="connsiteY0" fmla="*/ 0 h 6858000"/>
              <a:gd name="connsiteX1" fmla="*/ 3762978 w 3762978"/>
              <a:gd name="connsiteY1" fmla="*/ 0 h 6858000"/>
              <a:gd name="connsiteX2" fmla="*/ 3762978 w 3762978"/>
              <a:gd name="connsiteY2" fmla="*/ 6858000 h 6858000"/>
              <a:gd name="connsiteX3" fmla="*/ 338667 w 3762978"/>
              <a:gd name="connsiteY3" fmla="*/ 6858000 h 6858000"/>
              <a:gd name="connsiteX4" fmla="*/ 1189567 w 3762978"/>
              <a:gd name="connsiteY4" fmla="*/ 43370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62978" h="6858000">
                <a:moveTo>
                  <a:pt x="0" y="0"/>
                </a:moveTo>
                <a:lnTo>
                  <a:pt x="3762978" y="0"/>
                </a:lnTo>
                <a:lnTo>
                  <a:pt x="3762978" y="6858000"/>
                </a:lnTo>
                <a:lnTo>
                  <a:pt x="338667" y="6858000"/>
                </a:lnTo>
                <a:lnTo>
                  <a:pt x="1189567" y="433705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rtl="0"/>
            <a:endParaRPr lang="ru-RU" sz="1800" dirty="0"/>
          </a:p>
        </p:txBody>
      </p:sp>
      <p:sp>
        <p:nvSpPr>
          <p:cNvPr id="7" name="Полилиния 6"/>
          <p:cNvSpPr>
            <a:spLocks/>
          </p:cNvSpPr>
          <p:nvPr/>
        </p:nvSpPr>
        <p:spPr bwMode="auto">
          <a:xfrm>
            <a:off x="8145385" y="0"/>
            <a:ext cx="1672169" cy="6858000"/>
          </a:xfrm>
          <a:custGeom>
            <a:avLst/>
            <a:gdLst/>
            <a:ahLst/>
            <a:cxnLst/>
            <a:rect l="l" t="t" r="r" b="b"/>
            <a:pathLst>
              <a:path w="1254127" h="6858000">
                <a:moveTo>
                  <a:pt x="0" y="0"/>
                </a:moveTo>
                <a:lnTo>
                  <a:pt x="365127" y="0"/>
                </a:lnTo>
                <a:lnTo>
                  <a:pt x="1254127" y="4337050"/>
                </a:lnTo>
                <a:lnTo>
                  <a:pt x="619127" y="6858000"/>
                </a:lnTo>
                <a:lnTo>
                  <a:pt x="257175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rtl="0"/>
            <a:endParaRPr lang="ru-RU" sz="1800" dirty="0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7950653" y="0"/>
            <a:ext cx="1528232" cy="6858000"/>
          </a:xfrm>
          <a:custGeom>
            <a:avLst/>
            <a:gdLst/>
            <a:ahLst/>
            <a:cxnLst/>
            <a:rect l="l" t="t" r="r" b="b"/>
            <a:pathLst>
              <a:path w="1146174" h="6858000">
                <a:moveTo>
                  <a:pt x="0" y="0"/>
                </a:moveTo>
                <a:lnTo>
                  <a:pt x="253999" y="0"/>
                </a:lnTo>
                <a:lnTo>
                  <a:pt x="1146174" y="4337050"/>
                </a:lnTo>
                <a:lnTo>
                  <a:pt x="511174" y="6858000"/>
                </a:lnTo>
                <a:lnTo>
                  <a:pt x="254000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177800" dist="50800" dir="10800000">
              <a:prstClr val="black">
                <a:alpha val="50000"/>
              </a:prstClr>
            </a:inn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rtl="0"/>
            <a:endParaRPr lang="ru-RU" sz="1800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95400" y="1873584"/>
            <a:ext cx="6400800" cy="2560320"/>
          </a:xfrm>
        </p:spPr>
        <p:txBody>
          <a:bodyPr rtlCol="0" anchor="b">
            <a:norm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95400" y="4572000"/>
            <a:ext cx="6400800" cy="1600200"/>
          </a:xfrm>
        </p:spPr>
        <p:txBody>
          <a:bodyPr rtlCol="0"/>
          <a:lstStyle>
            <a:lvl1pPr marL="0" indent="0" algn="l">
              <a:spcBef>
                <a:spcPts val="1200"/>
              </a:spcBef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125859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0" y="255134"/>
            <a:ext cx="9601200" cy="103685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Рисунок 2" descr="Пустой заполнитель, вместо которого можно добавить изображение. Щелкните заполнитель и выберите изображение, которое необходимо добавить"/>
          <p:cNvSpPr>
            <a:spLocks noGrp="1"/>
          </p:cNvSpPr>
          <p:nvPr>
            <p:ph type="pic" idx="1"/>
          </p:nvPr>
        </p:nvSpPr>
        <p:spPr>
          <a:xfrm>
            <a:off x="4724400" y="1828801"/>
            <a:ext cx="6172200" cy="4343400"/>
          </a:xfrm>
        </p:spPr>
        <p:txBody>
          <a:bodyPr tIns="274320" rtlCol="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295400" y="1828800"/>
            <a:ext cx="3017520" cy="4343400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1200"/>
              </a:spcBef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dirty="0"/>
              <a:t>Добавить нижний колонтитул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40575E8-20DE-4252-9577-F47C50C1B37A}" type="datetime1">
              <a:rPr lang="ru-RU" smtClean="0"/>
              <a:t>11.11.2020</a:t>
            </a:fld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7F8E3F6-DE14-48B2-B2BC-6FABA9630FB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67590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Два рисунка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 bwMode="invGray">
          <a:xfrm>
            <a:off x="1295400" y="5257800"/>
            <a:ext cx="4572000" cy="914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6324599" y="5257800"/>
            <a:ext cx="4572000" cy="914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1295400" y="5257800"/>
            <a:ext cx="4572000" cy="5486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sz="18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6324599" y="5257800"/>
            <a:ext cx="4572000" cy="5486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sz="18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0" y="255134"/>
            <a:ext cx="9601200" cy="103685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Рисунок 2" descr="Пустой заполнитель, вместо которого можно добавить изображение. Щелкните заполнитель и выберите изображение, которое необходимо добавить"/>
          <p:cNvSpPr>
            <a:spLocks noGrp="1"/>
          </p:cNvSpPr>
          <p:nvPr>
            <p:ph type="pic" idx="1"/>
          </p:nvPr>
        </p:nvSpPr>
        <p:spPr>
          <a:xfrm>
            <a:off x="1298448" y="1828801"/>
            <a:ext cx="4572000" cy="3428999"/>
          </a:xfrm>
        </p:spPr>
        <p:txBody>
          <a:bodyPr tIns="274320" rtlCol="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invGray">
          <a:xfrm>
            <a:off x="1371273" y="5333098"/>
            <a:ext cx="4420252" cy="839102"/>
          </a:xfrm>
        </p:spPr>
        <p:txBody>
          <a:bodyPr rtlCol="0" anchor="t">
            <a:normAutofit/>
          </a:bodyPr>
          <a:lstStyle>
            <a:lvl1pPr marL="0" indent="0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8" name="Рисунок 2" descr="Пустой заполнитель, вместо которого можно добавить изображение. Щелкните заполнитель и выберите изображение, которое необходимо добавить"/>
          <p:cNvSpPr>
            <a:spLocks noGrp="1"/>
          </p:cNvSpPr>
          <p:nvPr>
            <p:ph type="pic" idx="13"/>
          </p:nvPr>
        </p:nvSpPr>
        <p:spPr>
          <a:xfrm>
            <a:off x="6324600" y="1828801"/>
            <a:ext cx="4572000" cy="3428999"/>
          </a:xfrm>
        </p:spPr>
        <p:txBody>
          <a:bodyPr tIns="274320" rtlCol="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13" name="Текст 3"/>
          <p:cNvSpPr>
            <a:spLocks noGrp="1"/>
          </p:cNvSpPr>
          <p:nvPr>
            <p:ph type="body" sz="half" idx="14"/>
          </p:nvPr>
        </p:nvSpPr>
        <p:spPr bwMode="invGray">
          <a:xfrm>
            <a:off x="6412954" y="5333098"/>
            <a:ext cx="4420252" cy="839102"/>
          </a:xfrm>
        </p:spPr>
        <p:txBody>
          <a:bodyPr rtlCol="0" anchor="t">
            <a:normAutofit/>
          </a:bodyPr>
          <a:lstStyle>
            <a:lvl1pPr marL="0" indent="0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dirty="0"/>
              <a:t>Добавить нижний колонтитул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CBB2D27-AFF1-4B8F-B8A4-E700F781D02D}" type="datetime1">
              <a:rPr lang="ru-RU" smtClean="0"/>
              <a:t>11.11.2020</a:t>
            </a:fld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7F8E3F6-DE14-48B2-B2BC-6FABA9630FB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440104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dirty="0"/>
              <a:t>Добавить нижний колонтитул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C80CA05-2CA9-48C2-A2A2-F70EC9B7976F}" type="datetime1">
              <a:rPr lang="ru-RU" smtClean="0"/>
              <a:t>11.11.2020</a:t>
            </a:fld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7F8E3F6-DE14-48B2-B2BC-6FABA9630FB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929453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 bwMode="white">
          <a:xfrm rot="5400000">
            <a:off x="7562850" y="2228850"/>
            <a:ext cx="6858000" cy="24003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6331230" y="3387909"/>
            <a:ext cx="6858000" cy="82183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6251613" y="3387909"/>
            <a:ext cx="6858000" cy="8218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871318" y="685800"/>
            <a:ext cx="1033272" cy="5486400"/>
          </a:xfrm>
        </p:spPr>
        <p:txBody>
          <a:bodyPr vert="eaVert" rtlCol="0"/>
          <a:lstStyle/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295400" y="685800"/>
            <a:ext cx="7976754" cy="5486400"/>
          </a:xfrm>
        </p:spPr>
        <p:txBody>
          <a:bodyPr vert="eaVert" rtlCol="0"/>
          <a:lstStyle/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dirty="0"/>
              <a:t>Добавить нижний колонтитул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4A58D3D-3011-410D-B5E8-9AA1758E7836}" type="datetime1">
              <a:rPr lang="ru-RU" smtClean="0"/>
              <a:t>11.11.2020</a:t>
            </a:fld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A7F8E3F6-DE14-48B2-B2BC-6FABA9630FB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041103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dirty="0"/>
              <a:t>Добавить нижний колонтитул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DCF8B90-C5EE-4840-9D92-1C12066C774B}" type="datetime1">
              <a:rPr lang="ru-RU" smtClean="0"/>
              <a:t>11.11.2020</a:t>
            </a:fld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7F8E3F6-DE14-48B2-B2BC-6FABA9630FB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961823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Титульный слайд с рисун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5"/>
          <p:cNvSpPr>
            <a:spLocks noChangeArrowheads="1"/>
          </p:cNvSpPr>
          <p:nvPr/>
        </p:nvSpPr>
        <p:spPr bwMode="white">
          <a:xfrm>
            <a:off x="6540503" y="0"/>
            <a:ext cx="5651496" cy="6858000"/>
          </a:xfrm>
          <a:custGeom>
            <a:avLst/>
            <a:gdLst/>
            <a:ahLst/>
            <a:cxnLst/>
            <a:rect l="l" t="t" r="r" b="b"/>
            <a:pathLst>
              <a:path w="4238622" h="6858000">
                <a:moveTo>
                  <a:pt x="0" y="0"/>
                </a:moveTo>
                <a:lnTo>
                  <a:pt x="4086222" y="0"/>
                </a:lnTo>
                <a:lnTo>
                  <a:pt x="4237035" y="0"/>
                </a:lnTo>
                <a:lnTo>
                  <a:pt x="4238622" y="0"/>
                </a:lnTo>
                <a:lnTo>
                  <a:pt x="4238622" y="6858000"/>
                </a:lnTo>
                <a:lnTo>
                  <a:pt x="4237035" y="6858000"/>
                </a:lnTo>
                <a:lnTo>
                  <a:pt x="4086222" y="6858000"/>
                </a:lnTo>
                <a:lnTo>
                  <a:pt x="254000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sz="1800" dirty="0"/>
          </a:p>
        </p:txBody>
      </p:sp>
      <p:sp>
        <p:nvSpPr>
          <p:cNvPr id="11" name="Полилиния 6"/>
          <p:cNvSpPr>
            <a:spLocks/>
          </p:cNvSpPr>
          <p:nvPr/>
        </p:nvSpPr>
        <p:spPr bwMode="auto">
          <a:xfrm>
            <a:off x="6256868" y="0"/>
            <a:ext cx="1672169" cy="6858000"/>
          </a:xfrm>
          <a:custGeom>
            <a:avLst/>
            <a:gdLst/>
            <a:ahLst/>
            <a:cxnLst/>
            <a:rect l="l" t="t" r="r" b="b"/>
            <a:pathLst>
              <a:path w="1254127" h="6858000">
                <a:moveTo>
                  <a:pt x="0" y="0"/>
                </a:moveTo>
                <a:lnTo>
                  <a:pt x="365127" y="0"/>
                </a:lnTo>
                <a:lnTo>
                  <a:pt x="1254127" y="4337050"/>
                </a:lnTo>
                <a:lnTo>
                  <a:pt x="619127" y="6858000"/>
                </a:lnTo>
                <a:lnTo>
                  <a:pt x="257175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rtl="0"/>
            <a:endParaRPr lang="ru-RU" sz="1800" dirty="0"/>
          </a:p>
        </p:txBody>
      </p:sp>
      <p:sp>
        <p:nvSpPr>
          <p:cNvPr id="12" name="Полилиния 7"/>
          <p:cNvSpPr>
            <a:spLocks/>
          </p:cNvSpPr>
          <p:nvPr/>
        </p:nvSpPr>
        <p:spPr bwMode="auto">
          <a:xfrm>
            <a:off x="6062136" y="0"/>
            <a:ext cx="1528232" cy="6858000"/>
          </a:xfrm>
          <a:custGeom>
            <a:avLst/>
            <a:gdLst/>
            <a:ahLst/>
            <a:cxnLst/>
            <a:rect l="l" t="t" r="r" b="b"/>
            <a:pathLst>
              <a:path w="1146174" h="6858000">
                <a:moveTo>
                  <a:pt x="0" y="0"/>
                </a:moveTo>
                <a:lnTo>
                  <a:pt x="253999" y="0"/>
                </a:lnTo>
                <a:lnTo>
                  <a:pt x="1146174" y="4337050"/>
                </a:lnTo>
                <a:lnTo>
                  <a:pt x="511174" y="6858000"/>
                </a:lnTo>
                <a:lnTo>
                  <a:pt x="254000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177800" dist="50800" dir="10800000">
              <a:prstClr val="black">
                <a:alpha val="50000"/>
              </a:prstClr>
            </a:inn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rtl="0"/>
            <a:endParaRPr lang="ru-RU" sz="1800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95401" y="1873584"/>
            <a:ext cx="5120640" cy="2560320"/>
          </a:xfrm>
        </p:spPr>
        <p:txBody>
          <a:bodyPr rtlCol="0" anchor="b">
            <a:norm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15" name="Рисунок 14" descr="Пустой заполнитель, вместо которого можно добавить изображение. Щелкните заполнитель и выберите изображение, которое необходимо добавить"/>
          <p:cNvSpPr>
            <a:spLocks noGrp="1"/>
          </p:cNvSpPr>
          <p:nvPr>
            <p:ph type="pic" sz="quarter" idx="10"/>
          </p:nvPr>
        </p:nvSpPr>
        <p:spPr>
          <a:xfrm>
            <a:off x="6743703" y="0"/>
            <a:ext cx="5448297" cy="6858000"/>
          </a:xfrm>
          <a:custGeom>
            <a:avLst/>
            <a:gdLst>
              <a:gd name="connsiteX0" fmla="*/ 0 w 5448297"/>
              <a:gd name="connsiteY0" fmla="*/ 0 h 6858000"/>
              <a:gd name="connsiteX1" fmla="*/ 5448297 w 5448297"/>
              <a:gd name="connsiteY1" fmla="*/ 0 h 6858000"/>
              <a:gd name="connsiteX2" fmla="*/ 5448297 w 5448297"/>
              <a:gd name="connsiteY2" fmla="*/ 6858000 h 6858000"/>
              <a:gd name="connsiteX3" fmla="*/ 338667 w 5448297"/>
              <a:gd name="connsiteY3" fmla="*/ 6858000 h 6858000"/>
              <a:gd name="connsiteX4" fmla="*/ 1185333 w 5448297"/>
              <a:gd name="connsiteY4" fmla="*/ 43370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48297" h="6858000">
                <a:moveTo>
                  <a:pt x="0" y="0"/>
                </a:moveTo>
                <a:lnTo>
                  <a:pt x="5448297" y="0"/>
                </a:lnTo>
                <a:lnTo>
                  <a:pt x="5448297" y="6858000"/>
                </a:lnTo>
                <a:lnTo>
                  <a:pt x="338667" y="6858000"/>
                </a:lnTo>
                <a:lnTo>
                  <a:pt x="1185333" y="4337050"/>
                </a:lnTo>
                <a:close/>
              </a:path>
            </a:pathLst>
          </a:custGeom>
          <a:noFill/>
          <a:ln>
            <a:noFill/>
          </a:ln>
        </p:spPr>
        <p:txBody>
          <a:bodyPr wrap="square" tIns="365760" rtlCol="0"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95401" y="4572000"/>
            <a:ext cx="5120640" cy="1600200"/>
          </a:xfrm>
        </p:spPr>
        <p:txBody>
          <a:bodyPr rtlCol="0"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028134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5"/>
          <p:cNvSpPr>
            <a:spLocks noChangeArrowheads="1"/>
          </p:cNvSpPr>
          <p:nvPr/>
        </p:nvSpPr>
        <p:spPr bwMode="white">
          <a:xfrm>
            <a:off x="9622368" y="0"/>
            <a:ext cx="2569632" cy="6858000"/>
          </a:xfrm>
          <a:custGeom>
            <a:avLst/>
            <a:gdLst/>
            <a:ahLst/>
            <a:cxnLst/>
            <a:rect l="l" t="t" r="r" b="b"/>
            <a:pathLst>
              <a:path w="1927224" h="6858000">
                <a:moveTo>
                  <a:pt x="0" y="0"/>
                </a:moveTo>
                <a:lnTo>
                  <a:pt x="1927224" y="0"/>
                </a:lnTo>
                <a:lnTo>
                  <a:pt x="1927224" y="6858000"/>
                </a:lnTo>
                <a:lnTo>
                  <a:pt x="254000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sz="1800" dirty="0"/>
          </a:p>
        </p:txBody>
      </p:sp>
      <p:sp>
        <p:nvSpPr>
          <p:cNvPr id="8" name="Полилиния 6"/>
          <p:cNvSpPr>
            <a:spLocks/>
          </p:cNvSpPr>
          <p:nvPr/>
        </p:nvSpPr>
        <p:spPr bwMode="auto">
          <a:xfrm>
            <a:off x="9237132" y="0"/>
            <a:ext cx="1672169" cy="6858000"/>
          </a:xfrm>
          <a:custGeom>
            <a:avLst/>
            <a:gdLst/>
            <a:ahLst/>
            <a:cxnLst/>
            <a:rect l="l" t="t" r="r" b="b"/>
            <a:pathLst>
              <a:path w="1254127" h="6858000">
                <a:moveTo>
                  <a:pt x="0" y="0"/>
                </a:moveTo>
                <a:lnTo>
                  <a:pt x="365127" y="0"/>
                </a:lnTo>
                <a:lnTo>
                  <a:pt x="1254127" y="4337050"/>
                </a:lnTo>
                <a:lnTo>
                  <a:pt x="619127" y="6858000"/>
                </a:lnTo>
                <a:lnTo>
                  <a:pt x="257175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101600" dist="50800" algn="l" rotWithShape="0">
              <a:prstClr val="black">
                <a:alpha val="25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rtl="0"/>
            <a:endParaRPr lang="ru-RU" sz="1800" dirty="0"/>
          </a:p>
        </p:txBody>
      </p:sp>
      <p:sp>
        <p:nvSpPr>
          <p:cNvPr id="9" name="Полилиния 7"/>
          <p:cNvSpPr>
            <a:spLocks/>
          </p:cNvSpPr>
          <p:nvPr/>
        </p:nvSpPr>
        <p:spPr bwMode="auto">
          <a:xfrm>
            <a:off x="9173633" y="0"/>
            <a:ext cx="1460499" cy="6858000"/>
          </a:xfrm>
          <a:custGeom>
            <a:avLst/>
            <a:gdLst/>
            <a:ahLst/>
            <a:cxnLst/>
            <a:rect l="l" t="t" r="r" b="b"/>
            <a:pathLst>
              <a:path w="1095374" h="6858000">
                <a:moveTo>
                  <a:pt x="0" y="0"/>
                </a:moveTo>
                <a:lnTo>
                  <a:pt x="203199" y="0"/>
                </a:lnTo>
                <a:lnTo>
                  <a:pt x="1095374" y="4337050"/>
                </a:lnTo>
                <a:lnTo>
                  <a:pt x="460374" y="6858000"/>
                </a:lnTo>
                <a:lnTo>
                  <a:pt x="257175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101600" dist="50800" algn="l" rotWithShape="0">
              <a:prstClr val="black">
                <a:alpha val="25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rtl="0"/>
            <a:endParaRPr lang="ru-RU" sz="1800" dirty="0"/>
          </a:p>
        </p:txBody>
      </p:sp>
      <p:sp>
        <p:nvSpPr>
          <p:cNvPr id="10" name="Полилиния 7"/>
          <p:cNvSpPr>
            <a:spLocks/>
          </p:cNvSpPr>
          <p:nvPr/>
        </p:nvSpPr>
        <p:spPr bwMode="auto">
          <a:xfrm>
            <a:off x="9173633" y="0"/>
            <a:ext cx="1460499" cy="6858000"/>
          </a:xfrm>
          <a:custGeom>
            <a:avLst/>
            <a:gdLst/>
            <a:ahLst/>
            <a:cxnLst/>
            <a:rect l="l" t="t" r="r" b="b"/>
            <a:pathLst>
              <a:path w="1095374" h="6858000">
                <a:moveTo>
                  <a:pt x="0" y="0"/>
                </a:moveTo>
                <a:lnTo>
                  <a:pt x="203199" y="0"/>
                </a:lnTo>
                <a:lnTo>
                  <a:pt x="1095374" y="4337050"/>
                </a:lnTo>
                <a:lnTo>
                  <a:pt x="460374" y="6858000"/>
                </a:lnTo>
                <a:lnTo>
                  <a:pt x="257175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rtl="0"/>
            <a:endParaRPr lang="ru-RU" sz="18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398" y="2914650"/>
            <a:ext cx="8046720" cy="1557338"/>
          </a:xfrm>
        </p:spPr>
        <p:txBody>
          <a:bodyPr rtlCol="0" anchor="b">
            <a:normAutofit/>
          </a:bodyPr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95398" y="4589463"/>
            <a:ext cx="8046718" cy="1011237"/>
          </a:xfrm>
        </p:spPr>
        <p:txBody>
          <a:bodyPr rtlCol="0"/>
          <a:lstStyle>
            <a:lvl1pPr marL="0" indent="0">
              <a:spcBef>
                <a:spcPts val="120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5196429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295400" y="1828800"/>
            <a:ext cx="4572000" cy="4343400"/>
          </a:xfrm>
        </p:spPr>
        <p:txBody>
          <a:bodyPr rtlCol="0"/>
          <a:lstStyle/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24600" y="1828799"/>
            <a:ext cx="4572000" cy="4343401"/>
          </a:xfrm>
        </p:spPr>
        <p:txBody>
          <a:bodyPr rtlCol="0"/>
          <a:lstStyle/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dirty="0"/>
              <a:t>Добавить нижний колонтитул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0B65557-1451-43E1-9AE5-4BF1475D4D1F}" type="datetime1">
              <a:rPr lang="ru-RU" smtClean="0"/>
              <a:t>11.11.2020</a:t>
            </a:fld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7F8E3F6-DE14-48B2-B2BC-6FABA9630FB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482060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0" y="255134"/>
            <a:ext cx="9601200" cy="1036850"/>
          </a:xfrm>
        </p:spPr>
        <p:txBody>
          <a:bodyPr rtlCol="0"/>
          <a:lstStyle/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95400" y="1828800"/>
            <a:ext cx="4572000" cy="850392"/>
          </a:xfrm>
        </p:spPr>
        <p:txBody>
          <a:bodyPr rtlCol="0" anchor="ctr">
            <a:normAutofit/>
          </a:bodyPr>
          <a:lstStyle>
            <a:lvl1pPr marL="0" indent="0">
              <a:buNone/>
              <a:defRPr sz="26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295400" y="2705100"/>
            <a:ext cx="4572000" cy="3467100"/>
          </a:xfrm>
        </p:spPr>
        <p:txBody>
          <a:bodyPr rtlCol="0"/>
          <a:lstStyle/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324600" y="1828800"/>
            <a:ext cx="4572000" cy="847725"/>
          </a:xfrm>
        </p:spPr>
        <p:txBody>
          <a:bodyPr rtlCol="0" anchor="ctr">
            <a:normAutofit/>
          </a:bodyPr>
          <a:lstStyle>
            <a:lvl1pPr marL="0" indent="0">
              <a:buNone/>
              <a:defRPr sz="26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324600" y="2705100"/>
            <a:ext cx="4572000" cy="3467100"/>
          </a:xfrm>
        </p:spPr>
        <p:txBody>
          <a:bodyPr rtlCol="0"/>
          <a:lstStyle/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dirty="0"/>
              <a:t>Добавить нижний колонтитул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2E58E16-40AA-41E4-A4FF-9BEA6A78A973}" type="datetime1">
              <a:rPr lang="ru-RU" smtClean="0"/>
              <a:t>11.11.2020</a:t>
            </a:fld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7F8E3F6-DE14-48B2-B2BC-6FABA9630FB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023603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dirty="0"/>
              <a:t>Добавить нижний колонтитул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75D3081-5B82-4D9C-864E-0FF48C8922DF}" type="datetime1">
              <a:rPr lang="ru-RU" smtClean="0"/>
              <a:t>11.11.2020</a:t>
            </a:fld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7F8E3F6-DE14-48B2-B2BC-6FABA9630FB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973370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dirty="0"/>
              <a:t>Добавить нижний колонтитул</a:t>
            </a:r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24F1F8F-3FA7-4DE2-BFC3-204A60A31AF6}" type="datetime1">
              <a:rPr lang="ru-RU" smtClean="0"/>
              <a:t>11.11.2020</a:t>
            </a:fld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7F8E3F6-DE14-48B2-B2BC-6FABA9630FB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836364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28209" y="1828800"/>
            <a:ext cx="6126480" cy="43434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295400" y="1828800"/>
            <a:ext cx="3017520" cy="4343400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1200"/>
              </a:spcBef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dirty="0"/>
              <a:t>Добавить нижний колонтитул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144496B-DA29-42D1-8823-4C2E233F6E2C}" type="datetime1">
              <a:rPr lang="ru-RU" smtClean="0"/>
              <a:t>11.11.2020</a:t>
            </a:fld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7F8E3F6-DE14-48B2-B2BC-6FABA9630FB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47638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 bwMode="white">
          <a:xfrm>
            <a:off x="0" y="0"/>
            <a:ext cx="12192000" cy="1371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0" y="1371600"/>
            <a:ext cx="12192000" cy="82183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9" name="Прямоугольник 8"/>
          <p:cNvSpPr/>
          <p:nvPr userDrawn="1"/>
        </p:nvSpPr>
        <p:spPr>
          <a:xfrm>
            <a:off x="0" y="1443006"/>
            <a:ext cx="12192000" cy="8218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0" y="255134"/>
            <a:ext cx="9601200" cy="10368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95400" y="1828800"/>
            <a:ext cx="9601200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-RU" dirty="0"/>
              <a:t>Щелкните, чтобы изменить стили текста образца слайда</a:t>
            </a:r>
          </a:p>
          <a:p>
            <a:pPr lvl="1" rtl="0"/>
            <a:r>
              <a:rPr lang="ru-RU" dirty="0"/>
              <a:t>Второй уровень</a:t>
            </a:r>
          </a:p>
          <a:p>
            <a:pPr lvl="2" rtl="0"/>
            <a:r>
              <a:rPr lang="ru-RU" dirty="0"/>
              <a:t>Третий уровень</a:t>
            </a:r>
          </a:p>
          <a:p>
            <a:pPr lvl="3" rtl="0"/>
            <a:r>
              <a:rPr lang="ru-RU" dirty="0"/>
              <a:t>Четвертый уровень</a:t>
            </a:r>
          </a:p>
          <a:p>
            <a:pPr lvl="4" rtl="0"/>
            <a:r>
              <a:rPr lang="ru-RU" dirty="0"/>
              <a:t>Пятый уровень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295399" y="6374999"/>
            <a:ext cx="624320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dirty="0"/>
              <a:t>Добавить нижний колонтитул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7791449" y="6374999"/>
            <a:ext cx="1480705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29BD460F-BF29-45B1-9B3A-A20D54FADEC1}" type="datetime1">
              <a:rPr lang="ru-RU" smtClean="0"/>
              <a:t>11.11.2020</a:t>
            </a:fld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9525000" y="6374999"/>
            <a:ext cx="13716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A7F8E3F6-DE14-48B2-B2BC-6FABA9630FB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9473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61" r:id="rId11"/>
    <p:sldLayoutId id="2147483658" r:id="rId12"/>
    <p:sldLayoutId id="2147483659" r:id="rId13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defTabSz="9144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defTabSz="9144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554480" indent="-228600" algn="l" defTabSz="9144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783080" indent="-228600" algn="l" defTabSz="9144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228600" algn="l" defTabSz="9144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40280" indent="-228600" algn="l" defTabSz="9144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7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5" Type="http://schemas.openxmlformats.org/officeDocument/2006/relationships/hyperlink" Target="mailto:cpk@kigm23.ru" TargetMode="External"/><Relationship Id="rId4" Type="http://schemas.openxmlformats.org/officeDocument/2006/relationships/hyperlink" Target="https://kigm.prometeus.ru/portal/courses.asp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3023" y="2004968"/>
            <a:ext cx="5568753" cy="1963025"/>
          </a:xfrm>
        </p:spPr>
        <p:txBody>
          <a:bodyPr rtlCol="0">
            <a:normAutofit fontScale="90000"/>
          </a:bodyPr>
          <a:lstStyle/>
          <a:p>
            <a:pPr rtl="0"/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Организация и проведение повышения квалификации в сфере профессиональной уборки для работников образовательных организаций в системе СПО</a:t>
            </a:r>
          </a:p>
        </p:txBody>
      </p:sp>
      <p:pic>
        <p:nvPicPr>
          <p:cNvPr id="5" name="Рисунок 4" descr="Улица города с размытием от движения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" b="14"/>
          <a:stretch>
            <a:fillRect/>
          </a:stretch>
        </p:blipFill>
        <p:spPr/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93614" y="5495005"/>
            <a:ext cx="5568753" cy="1046527"/>
          </a:xfrm>
        </p:spPr>
        <p:txBody>
          <a:bodyPr rtlCol="0">
            <a:normAutofit lnSpcReduction="10000"/>
          </a:bodyPr>
          <a:lstStyle/>
          <a:p>
            <a:pPr rtl="0"/>
            <a:r>
              <a:rPr lang="ru-RU" sz="1800" dirty="0"/>
              <a:t>Прохорова Анжелика Александровна </a:t>
            </a:r>
          </a:p>
          <a:p>
            <a:pPr rtl="0"/>
            <a:r>
              <a:rPr lang="ru-RU" sz="1800" dirty="0"/>
              <a:t>руководитель Центра профессиональных квалификаций ГБПОУ КИГМ №23,к.т.н.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4399767-591B-4E79-B5CC-E54BB38F3CF2}"/>
              </a:ext>
            </a:extLst>
          </p:cNvPr>
          <p:cNvSpPr txBox="1"/>
          <p:nvPr/>
        </p:nvSpPr>
        <p:spPr>
          <a:xfrm>
            <a:off x="362638" y="477956"/>
            <a:ext cx="39934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ФУМО в системе СПО </a:t>
            </a:r>
          </a:p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по УГПС 43.00.00 Сервис и туризм</a:t>
            </a:r>
          </a:p>
        </p:txBody>
      </p:sp>
    </p:spTree>
    <p:extLst>
      <p:ext uri="{BB962C8B-B14F-4D97-AF65-F5344CB8AC3E}">
        <p14:creationId xmlns:p14="http://schemas.microsoft.com/office/powerpoint/2010/main" val="13805955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0975" y="255134"/>
            <a:ext cx="11791950" cy="1036850"/>
          </a:xfrm>
        </p:spPr>
        <p:txBody>
          <a:bodyPr rtlCol="0">
            <a:noAutofit/>
          </a:bodyPr>
          <a:lstStyle/>
          <a:p>
            <a:r>
              <a:rPr lang="ru-RU" sz="2400" dirty="0"/>
              <a:t>Проектирование и реализация основных и дополнительных профессиональных образовательных программ в рамках УГПС 43.00.00 «Сервис и туризм» с учетом компетенций в сфере профессиональной уборки</a:t>
            </a: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68049A0C-E919-4021-AC57-72ED283C960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79437243"/>
              </p:ext>
            </p:extLst>
          </p:nvPr>
        </p:nvGraphicFramePr>
        <p:xfrm>
          <a:off x="974284" y="1499873"/>
          <a:ext cx="10411873" cy="3081127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2996137">
                  <a:extLst>
                    <a:ext uri="{9D8B030D-6E8A-4147-A177-3AD203B41FA5}">
                      <a16:colId xmlns:a16="http://schemas.microsoft.com/office/drawing/2014/main" val="3030620140"/>
                    </a:ext>
                  </a:extLst>
                </a:gridCol>
                <a:gridCol w="3833637">
                  <a:extLst>
                    <a:ext uri="{9D8B030D-6E8A-4147-A177-3AD203B41FA5}">
                      <a16:colId xmlns:a16="http://schemas.microsoft.com/office/drawing/2014/main" val="2804745114"/>
                    </a:ext>
                  </a:extLst>
                </a:gridCol>
                <a:gridCol w="3582099">
                  <a:extLst>
                    <a:ext uri="{9D8B030D-6E8A-4147-A177-3AD203B41FA5}">
                      <a16:colId xmlns:a16="http://schemas.microsoft.com/office/drawing/2014/main" val="293254103"/>
                    </a:ext>
                  </a:extLst>
                </a:gridCol>
              </a:tblGrid>
              <a:tr h="643753"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/>
                        <a:t>Количество часов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/>
                        <a:t>72 часа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/>
                        <a:t>72 часа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76041505"/>
                  </a:ext>
                </a:extLst>
              </a:tr>
              <a:tr h="688584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/>
                        <a:t>Количество групп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/>
                        <a:t>1 группа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/>
                        <a:t>2 группа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45551270"/>
                  </a:ext>
                </a:extLst>
              </a:tr>
              <a:tr h="742950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/>
                        <a:t>Сроки проведения онлайн занятий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2"/>
                          </a:solidFill>
                        </a:rPr>
                        <a:t>30.10.2020-14.11.2020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2"/>
                          </a:solidFill>
                        </a:rPr>
                        <a:t>20.11.2020-29.11.2020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63394279"/>
                  </a:ext>
                </a:extLst>
              </a:tr>
              <a:tr h="62027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/>
                        <a:t>Количество участников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53 человека</a:t>
                      </a:r>
                    </a:p>
                    <a:p>
                      <a:pPr algn="ctr"/>
                      <a:endParaRPr lang="ru-RU" sz="2000" b="1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/>
                        <a:t>Зарегистрировались на 11.11.2020 </a:t>
                      </a:r>
                    </a:p>
                    <a:p>
                      <a:pPr algn="ctr"/>
                      <a:r>
                        <a:rPr lang="ru-RU" sz="2000" b="1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36 человек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38429246"/>
                  </a:ext>
                </a:extLst>
              </a:tr>
            </a:tbl>
          </a:graphicData>
        </a:graphic>
      </p:graphicFrame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A57DB2B-6B74-4339-A569-82F77AA55D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5655" y="4707489"/>
            <a:ext cx="3245654" cy="216209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5D15537-1701-40AC-BC82-CB38E4E28A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4731" y="4692150"/>
            <a:ext cx="3245654" cy="216585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A90567D-B816-41A6-B120-AD2A0837B5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697403"/>
            <a:ext cx="3245655" cy="216059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26B2945-58D9-465E-A1DD-2EFCB439AE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70385" y="4719068"/>
            <a:ext cx="3221615" cy="2150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8723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B2F1EE0-05EE-41F9-BA94-58BE5ABD2E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A73F6CCA-0FDE-4588-9AB0-4A449877B78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7738963"/>
              </p:ext>
            </p:extLst>
          </p:nvPr>
        </p:nvGraphicFramePr>
        <p:xfrm>
          <a:off x="974558" y="1082848"/>
          <a:ext cx="10178716" cy="5329989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782325">
                  <a:extLst>
                    <a:ext uri="{9D8B030D-6E8A-4147-A177-3AD203B41FA5}">
                      <a16:colId xmlns:a16="http://schemas.microsoft.com/office/drawing/2014/main" val="3321024236"/>
                    </a:ext>
                  </a:extLst>
                </a:gridCol>
                <a:gridCol w="357148">
                  <a:extLst>
                    <a:ext uri="{9D8B030D-6E8A-4147-A177-3AD203B41FA5}">
                      <a16:colId xmlns:a16="http://schemas.microsoft.com/office/drawing/2014/main" val="3668875789"/>
                    </a:ext>
                  </a:extLst>
                </a:gridCol>
                <a:gridCol w="7946541">
                  <a:extLst>
                    <a:ext uri="{9D8B030D-6E8A-4147-A177-3AD203B41FA5}">
                      <a16:colId xmlns:a16="http://schemas.microsoft.com/office/drawing/2014/main" val="3362519853"/>
                    </a:ext>
                  </a:extLst>
                </a:gridCol>
                <a:gridCol w="1092702">
                  <a:extLst>
                    <a:ext uri="{9D8B030D-6E8A-4147-A177-3AD203B41FA5}">
                      <a16:colId xmlns:a16="http://schemas.microsoft.com/office/drawing/2014/main" val="3481718666"/>
                    </a:ext>
                  </a:extLst>
                </a:gridCol>
              </a:tblGrid>
              <a:tr h="683825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№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п/п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Наименование разделов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Всего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часов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0916492"/>
                  </a:ext>
                </a:extLst>
              </a:tr>
              <a:tr h="650463">
                <a:tc gridSpan="4">
                  <a:txBody>
                    <a:bodyPr/>
                    <a:lstStyle/>
                    <a:p>
                      <a:pPr algn="ctr"/>
                      <a:r>
                        <a:rPr lang="ru-RU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Модуль 1 Профессиональная уборка объектов и поверхностей различного назначения - 8 часов</a:t>
                      </a:r>
                      <a:endParaRPr lang="ru-RU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5173453"/>
                  </a:ext>
                </a:extLst>
              </a:tr>
              <a:tr h="1486772">
                <a:tc rowSpan="2">
                  <a:txBody>
                    <a:bodyPr/>
                    <a:lstStyle/>
                    <a:p>
                      <a:pPr algn="ctr"/>
                      <a:r>
                        <a:rPr lang="ru-RU" dirty="0"/>
                        <a:t>1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ru-RU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Теоретические основы профессиональной уборки, часть 1</a:t>
                      </a:r>
                    </a:p>
                    <a:p>
                      <a:pPr marL="285750" lvl="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ru-RU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Цели профессиональной уборки;</a:t>
                      </a:r>
                    </a:p>
                    <a:p>
                      <a:pPr marL="285750" lvl="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ru-RU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Виды профессиональной уборки;</a:t>
                      </a:r>
                    </a:p>
                    <a:p>
                      <a:pPr marL="285750" lvl="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ru-RU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Объекты профессиональной уборки;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ru-RU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Правила уборки.</a:t>
                      </a:r>
                      <a:endParaRPr lang="ru-RU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r>
                        <a:rPr lang="ru-RU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Теоретические основы профессиональной уборки, часть 1</a:t>
                      </a:r>
                    </a:p>
                    <a:p>
                      <a:pPr lvl="0"/>
                      <a:r>
                        <a:rPr lang="ru-RU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Цели профессиональной уборки;</a:t>
                      </a:r>
                    </a:p>
                    <a:p>
                      <a:pPr lvl="0"/>
                      <a:r>
                        <a:rPr lang="ru-RU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Виды профессиональной уборки;</a:t>
                      </a:r>
                    </a:p>
                    <a:p>
                      <a:pPr lvl="0"/>
                      <a:r>
                        <a:rPr lang="ru-RU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Объекты профессиональной уборки;</a:t>
                      </a:r>
                    </a:p>
                    <a:p>
                      <a:r>
                        <a:rPr lang="ru-RU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Правила уборки.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06084575"/>
                  </a:ext>
                </a:extLst>
              </a:tr>
              <a:tr h="929233"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ru-RU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Теоретические основы профессиональной уборки, часть 2</a:t>
                      </a:r>
                    </a:p>
                    <a:p>
                      <a:pPr marL="285750" lvl="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ru-RU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Загрязнения;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ru-RU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Материалы.</a:t>
                      </a:r>
                      <a:endParaRPr lang="ru-RU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r>
                        <a:rPr lang="ru-RU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Теоретические основы профессиональной уборки, часть 2</a:t>
                      </a:r>
                    </a:p>
                    <a:p>
                      <a:pPr lvl="0"/>
                      <a:r>
                        <a:rPr lang="ru-RU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Загрязнения;</a:t>
                      </a:r>
                    </a:p>
                    <a:p>
                      <a:r>
                        <a:rPr lang="ru-RU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Материалы.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00911574"/>
                  </a:ext>
                </a:extLst>
              </a:tr>
              <a:tr h="650463">
                <a:tc rowSpan="2">
                  <a:txBody>
                    <a:bodyPr/>
                    <a:lstStyle/>
                    <a:p>
                      <a:pPr algn="ctr"/>
                      <a:r>
                        <a:rPr lang="ru-RU" dirty="0"/>
                        <a:t>2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r>
                        <a:rPr lang="ru-RU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Технологии и оборудование </a:t>
                      </a:r>
                      <a:r>
                        <a:rPr lang="ru-RU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клининга</a:t>
                      </a:r>
                      <a:r>
                        <a:rPr lang="ru-RU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часть 1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Инвентарь, оборудование химия</a:t>
                      </a:r>
                      <a:endParaRPr lang="ru-RU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8113959"/>
                  </a:ext>
                </a:extLst>
              </a:tr>
              <a:tr h="929233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ru-RU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Технологии и оборудование </a:t>
                      </a:r>
                      <a:r>
                        <a:rPr lang="ru-RU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клининга</a:t>
                      </a:r>
                      <a:r>
                        <a:rPr lang="ru-RU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часть 2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Процессы уборки;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Процессы ухода за материалами и покрытиями</a:t>
                      </a:r>
                      <a:endParaRPr lang="ru-RU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74630634"/>
                  </a:ext>
                </a:extLst>
              </a:tr>
            </a:tbl>
          </a:graphicData>
        </a:graphic>
      </p:graphicFrame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FB6481AD-0263-4B07-BD48-78D3D9BA76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985" y="255134"/>
            <a:ext cx="11442030" cy="635203"/>
          </a:xfrm>
        </p:spPr>
        <p:txBody>
          <a:bodyPr rtlCol="0">
            <a:normAutofit fontScale="90000"/>
          </a:bodyPr>
          <a:lstStyle/>
          <a:p>
            <a:pPr algn="ctr" rtl="0"/>
            <a:r>
              <a:rPr lang="ru-RU" b="1" dirty="0"/>
              <a:t>Тематический план онлайн занятий по программе обучения</a:t>
            </a:r>
          </a:p>
        </p:txBody>
      </p:sp>
    </p:spTree>
    <p:extLst>
      <p:ext uri="{BB962C8B-B14F-4D97-AF65-F5344CB8AC3E}">
        <p14:creationId xmlns:p14="http://schemas.microsoft.com/office/powerpoint/2010/main" val="11129380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B2F1EE0-05EE-41F9-BA94-58BE5ABD2E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4985" y="255134"/>
            <a:ext cx="11442030" cy="635203"/>
          </a:xfrm>
        </p:spPr>
        <p:txBody>
          <a:bodyPr rtlCol="0">
            <a:normAutofit fontScale="90000"/>
          </a:bodyPr>
          <a:lstStyle/>
          <a:p>
            <a:pPr algn="ctr" rtl="0"/>
            <a:r>
              <a:rPr lang="ru-RU" b="1" dirty="0"/>
              <a:t>Тематический план онлайн занятий по программе обучения</a:t>
            </a: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A73F6CCA-0FDE-4588-9AB0-4A449877B78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43459983"/>
              </p:ext>
            </p:extLst>
          </p:nvPr>
        </p:nvGraphicFramePr>
        <p:xfrm>
          <a:off x="374984" y="1720912"/>
          <a:ext cx="11442031" cy="3416174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711947">
                  <a:extLst>
                    <a:ext uri="{9D8B030D-6E8A-4147-A177-3AD203B41FA5}">
                      <a16:colId xmlns:a16="http://schemas.microsoft.com/office/drawing/2014/main" val="3321024236"/>
                    </a:ext>
                  </a:extLst>
                </a:gridCol>
                <a:gridCol w="139846">
                  <a:extLst>
                    <a:ext uri="{9D8B030D-6E8A-4147-A177-3AD203B41FA5}">
                      <a16:colId xmlns:a16="http://schemas.microsoft.com/office/drawing/2014/main" val="1425144941"/>
                    </a:ext>
                  </a:extLst>
                </a:gridCol>
                <a:gridCol w="9560455">
                  <a:extLst>
                    <a:ext uri="{9D8B030D-6E8A-4147-A177-3AD203B41FA5}">
                      <a16:colId xmlns:a16="http://schemas.microsoft.com/office/drawing/2014/main" val="2739848801"/>
                    </a:ext>
                  </a:extLst>
                </a:gridCol>
                <a:gridCol w="1029783">
                  <a:extLst>
                    <a:ext uri="{9D8B030D-6E8A-4147-A177-3AD203B41FA5}">
                      <a16:colId xmlns:a16="http://schemas.microsoft.com/office/drawing/2014/main" val="1255273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№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п/п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Наименование разделов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Всего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часов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0916492"/>
                  </a:ext>
                </a:extLst>
              </a:tr>
              <a:tr h="370840">
                <a:tc gridSpan="4">
                  <a:txBody>
                    <a:bodyPr/>
                    <a:lstStyle/>
                    <a:p>
                      <a:pPr algn="ctr"/>
                      <a:r>
                        <a:rPr lang="ru-RU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Модуль 2. Контроль и анализ работ – 8 часов</a:t>
                      </a:r>
                      <a:endParaRPr lang="ru-RU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15173453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Обеспечение объекта профессиональной уборки материальными и трудовыми ресурсами, часть 1</a:t>
                      </a:r>
                    </a:p>
                    <a:p>
                      <a:pPr marL="171450" lvl="0" indent="-17145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Алгоритмы выбора инвентаря, оборудования, химических средств.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Обеспечение объекта профессиональной уборки материальными и трудовыми ресурсами, часть 1</a:t>
                      </a:r>
                    </a:p>
                    <a:p>
                      <a:pPr marL="171450" lvl="0" indent="-17145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Алгоритмы выбора инвентаря, оборудования, химических средств.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06084575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Обеспечение объекта профессиональной уборки материальными и трудовыми ресурсами, часть 2</a:t>
                      </a:r>
                    </a:p>
                    <a:p>
                      <a:pPr marL="171450" lvl="0" indent="-17145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Подбор, инструктаж и обучение персонала</a:t>
                      </a:r>
                      <a:endParaRPr lang="ru-RU" dirty="0"/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Обеспечение объекта профессиональной уборки материальными и трудовыми ресурсами, часть 2</a:t>
                      </a:r>
                    </a:p>
                    <a:p>
                      <a:pPr marL="171450" lvl="0" indent="-17145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Подбор, инструктаж и обучение персонала</a:t>
                      </a:r>
                      <a:endParaRPr lang="ru-RU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00911574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Контроль качества оказания услуг, выполнения работ на объекте профессиональной уборки</a:t>
                      </a:r>
                    </a:p>
                    <a:p>
                      <a:pPr marL="171450" lvl="0" indent="-17145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Контроль и анализ деятельности персонала объекта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Контроль качества оказания услуг, выполнения работ на объекте профессиональной уборки</a:t>
                      </a:r>
                    </a:p>
                    <a:p>
                      <a:pPr marL="171450" lvl="0" indent="-17145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Контроль и анализ деятельности персонала объекта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8113959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Оценка качества выполнения работ на объекте профессиональной уборки (номерной фонд гостиницы)</a:t>
                      </a:r>
                      <a:endParaRPr lang="ru-RU" dirty="0"/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Оценка качества выполнения работ на объекте профессиональной уборки (номерной фонд гостиницы)</a:t>
                      </a:r>
                      <a:endParaRPr lang="ru-RU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746306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337029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B2F1EE0-05EE-41F9-BA94-58BE5ABD2E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0" y="255134"/>
            <a:ext cx="9601200" cy="611140"/>
          </a:xfrm>
        </p:spPr>
        <p:txBody>
          <a:bodyPr rtlCol="0"/>
          <a:lstStyle/>
          <a:p>
            <a:pPr algn="ctr" rtl="0"/>
            <a:r>
              <a:rPr lang="ru-RU" b="1" dirty="0"/>
              <a:t>Участники </a:t>
            </a:r>
            <a:r>
              <a:rPr lang="ru-RU" sz="3600" b="1" dirty="0"/>
              <a:t>курсов</a:t>
            </a:r>
            <a:r>
              <a:rPr lang="ru-RU" b="1" dirty="0"/>
              <a:t> с 30.10.2020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816E93DF-A9CF-420F-ADAD-8772C2F3EB81}"/>
              </a:ext>
            </a:extLst>
          </p:cNvPr>
          <p:cNvSpPr/>
          <p:nvPr/>
        </p:nvSpPr>
        <p:spPr>
          <a:xfrm>
            <a:off x="426990" y="1121408"/>
            <a:ext cx="4549277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FFFF00"/>
                </a:solidFill>
              </a:rPr>
              <a:t>Москва</a:t>
            </a:r>
          </a:p>
          <a:p>
            <a:r>
              <a:rPr lang="ru-RU" sz="2800" b="1" dirty="0">
                <a:solidFill>
                  <a:srgbClr val="FFFF00"/>
                </a:solidFill>
              </a:rPr>
              <a:t>Московская область</a:t>
            </a:r>
          </a:p>
          <a:p>
            <a:r>
              <a:rPr lang="ru-RU" sz="2800" b="1" dirty="0">
                <a:solidFill>
                  <a:srgbClr val="FFFF00"/>
                </a:solidFill>
              </a:rPr>
              <a:t>Вологодская область</a:t>
            </a:r>
          </a:p>
          <a:p>
            <a:r>
              <a:rPr lang="ru-RU" sz="2800" b="1" dirty="0">
                <a:solidFill>
                  <a:srgbClr val="FFFF00"/>
                </a:solidFill>
              </a:rPr>
              <a:t>Новосибирская область</a:t>
            </a:r>
          </a:p>
          <a:p>
            <a:r>
              <a:rPr lang="ru-RU" sz="2800" b="1" dirty="0">
                <a:solidFill>
                  <a:srgbClr val="FFFF00"/>
                </a:solidFill>
              </a:rPr>
              <a:t>С.-Петербург</a:t>
            </a:r>
          </a:p>
          <a:p>
            <a:r>
              <a:rPr lang="ru-RU" sz="2800" b="1" dirty="0">
                <a:solidFill>
                  <a:srgbClr val="FFFF00"/>
                </a:solidFill>
              </a:rPr>
              <a:t>Самарская область </a:t>
            </a:r>
          </a:p>
          <a:p>
            <a:r>
              <a:rPr lang="ru-RU" sz="2800" b="1" dirty="0">
                <a:solidFill>
                  <a:srgbClr val="FFFF00"/>
                </a:solidFill>
              </a:rPr>
              <a:t>Смоленская область</a:t>
            </a:r>
          </a:p>
          <a:p>
            <a:r>
              <a:rPr lang="ru-RU" sz="2800" b="1" dirty="0">
                <a:solidFill>
                  <a:srgbClr val="FFFF00"/>
                </a:solidFill>
              </a:rPr>
              <a:t>Тверская область</a:t>
            </a:r>
          </a:p>
          <a:p>
            <a:r>
              <a:rPr lang="ru-RU" sz="2800" b="1" dirty="0">
                <a:solidFill>
                  <a:srgbClr val="FFFF00"/>
                </a:solidFill>
              </a:rPr>
              <a:t>Алтайский край</a:t>
            </a:r>
          </a:p>
          <a:p>
            <a:r>
              <a:rPr lang="ru-RU" sz="2800" b="1" dirty="0">
                <a:solidFill>
                  <a:srgbClr val="FFFF00"/>
                </a:solidFill>
              </a:rPr>
              <a:t>Приморский край</a:t>
            </a:r>
          </a:p>
          <a:p>
            <a:r>
              <a:rPr lang="ru-RU" sz="2800" b="1" dirty="0">
                <a:solidFill>
                  <a:srgbClr val="FFFF00"/>
                </a:solidFill>
              </a:rPr>
              <a:t>Ставропольский край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321E6C2-CC00-4AAE-99C2-1CFD67B628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0623" y="1438634"/>
            <a:ext cx="7147328" cy="4288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2316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B2F1EE0-05EE-41F9-BA94-58BE5ABD2E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4985" y="255134"/>
            <a:ext cx="11442030" cy="635203"/>
          </a:xfrm>
        </p:spPr>
        <p:txBody>
          <a:bodyPr rtlCol="0">
            <a:normAutofit/>
          </a:bodyPr>
          <a:lstStyle/>
          <a:p>
            <a:pPr algn="ctr" rtl="0"/>
            <a:r>
              <a:rPr lang="ru-RU" b="1" dirty="0"/>
              <a:t>Результаты анкетирования слушателей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9AD42D9-2BD9-45EF-AB88-7C9E84B64F7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659" r="14483"/>
          <a:stretch/>
        </p:blipFill>
        <p:spPr>
          <a:xfrm>
            <a:off x="160426" y="1145471"/>
            <a:ext cx="3895254" cy="307761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FCD7496-D0AC-4E44-8559-D0AE2EAB4C0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147" r="5064" b="11436"/>
          <a:stretch/>
        </p:blipFill>
        <p:spPr>
          <a:xfrm>
            <a:off x="3588448" y="3746601"/>
            <a:ext cx="4656222" cy="307761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ADAD5C4-AEF3-48AB-B727-464DDA3FFF8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498" r="8762"/>
          <a:stretch/>
        </p:blipFill>
        <p:spPr>
          <a:xfrm>
            <a:off x="7777438" y="890337"/>
            <a:ext cx="4254136" cy="3077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3327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B2F1EE0-05EE-41F9-BA94-58BE5ABD2E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4985" y="255134"/>
            <a:ext cx="11442030" cy="635203"/>
          </a:xfrm>
        </p:spPr>
        <p:txBody>
          <a:bodyPr rtlCol="0">
            <a:normAutofit/>
          </a:bodyPr>
          <a:lstStyle/>
          <a:p>
            <a:pPr algn="ctr" rtl="0"/>
            <a:r>
              <a:rPr lang="ru-RU" b="1" dirty="0"/>
              <a:t>Результаты анкетирования слушателей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2DAFAAF-2925-49AC-85E8-5B8A06FDD4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985" y="1678210"/>
            <a:ext cx="5425910" cy="275563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15CB398-E8A4-4026-A544-495E4E22C92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6110"/>
          <a:stretch/>
        </p:blipFill>
        <p:spPr>
          <a:xfrm>
            <a:off x="6391107" y="1666175"/>
            <a:ext cx="5183031" cy="2755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9468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B2F1EE0-05EE-41F9-BA94-58BE5ABD2E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4985" y="255134"/>
            <a:ext cx="11442030" cy="635203"/>
          </a:xfrm>
        </p:spPr>
        <p:txBody>
          <a:bodyPr rtlCol="0">
            <a:normAutofit/>
          </a:bodyPr>
          <a:lstStyle/>
          <a:p>
            <a:pPr algn="ctr" rtl="0"/>
            <a:r>
              <a:rPr lang="ru-RU" b="1" dirty="0"/>
              <a:t>Результаты анкетирования слушателей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3D81452-DF94-419A-B1B0-DEF54CA0BB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123" y="1118536"/>
            <a:ext cx="10546994" cy="275563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1C43C36-73D0-4D85-BDF4-C6B283C431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4011" y="3803207"/>
            <a:ext cx="5191182" cy="3054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9864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6B1A442-F8F5-4813-A3E0-50E1F953D9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8968" y="89485"/>
            <a:ext cx="11454061" cy="582940"/>
          </a:xfrm>
        </p:spPr>
        <p:txBody>
          <a:bodyPr rtlCol="0">
            <a:noAutofit/>
          </a:bodyPr>
          <a:lstStyle/>
          <a:p>
            <a:pPr algn="ctr" rtl="0"/>
            <a:r>
              <a:rPr lang="ru-RU" sz="2800" b="1" dirty="0"/>
              <a:t>Ждем вас на курсах повышения квалификации по программе:</a:t>
            </a:r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10B6F9A2-EAA5-4730-B6E8-D6B6D7A141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1316" y="1846071"/>
            <a:ext cx="11321713" cy="1095079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Наши контакты: </a:t>
            </a:r>
          </a:p>
          <a:p>
            <a:r>
              <a:rPr lang="ru-RU" b="1" dirty="0">
                <a:solidFill>
                  <a:srgbClr val="C00000"/>
                </a:solidFill>
              </a:rPr>
              <a:t>ГБПОУ «Колледж индустрии гостеприимства и менеджмента №23</a:t>
            </a:r>
          </a:p>
        </p:txBody>
      </p:sp>
      <p:sp>
        <p:nvSpPr>
          <p:cNvPr id="8" name="Объект 7">
            <a:extLst>
              <a:ext uri="{FF2B5EF4-FFF2-40B4-BE49-F238E27FC236}">
                <a16:creationId xmlns:a16="http://schemas.microsoft.com/office/drawing/2014/main" id="{0C87E0ED-8CA5-41C7-A55F-35878B0664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76727" y="2965213"/>
            <a:ext cx="7122694" cy="3205825"/>
          </a:xfrm>
        </p:spPr>
        <p:txBody>
          <a:bodyPr/>
          <a:lstStyle/>
          <a:p>
            <a:r>
              <a:rPr lang="ru-RU" b="1" dirty="0" err="1">
                <a:solidFill>
                  <a:srgbClr val="002060"/>
                </a:solidFill>
              </a:rPr>
              <a:t>г.Москва</a:t>
            </a:r>
            <a:r>
              <a:rPr lang="ru-RU" b="1" dirty="0">
                <a:solidFill>
                  <a:srgbClr val="002060"/>
                </a:solidFill>
              </a:rPr>
              <a:t>, Погонный проезд д.5</a:t>
            </a:r>
          </a:p>
          <a:p>
            <a:r>
              <a:rPr lang="ru-RU" b="1" dirty="0"/>
              <a:t>Запись на платформе 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https://kigm.prometeus.ru/portal/courses.asp</a:t>
            </a:r>
            <a:endParaRPr lang="ru-RU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en-US" b="1" dirty="0"/>
              <a:t>E-mail:</a:t>
            </a:r>
            <a:r>
              <a:rPr lang="en-US" dirty="0"/>
              <a:t> 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cpk@kigm23.ru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ru-RU" b="1" dirty="0"/>
              <a:t>Телефон +79162400561</a:t>
            </a:r>
          </a:p>
          <a:p>
            <a:r>
              <a:rPr lang="ru-RU" b="1" dirty="0"/>
              <a:t>Прохорова Анжелика Александровна</a:t>
            </a:r>
          </a:p>
          <a:p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05510A8-5D5D-418D-8CAD-A21FD52E7A1E}"/>
              </a:ext>
            </a:extLst>
          </p:cNvPr>
          <p:cNvSpPr/>
          <p:nvPr/>
        </p:nvSpPr>
        <p:spPr>
          <a:xfrm>
            <a:off x="842209" y="598692"/>
            <a:ext cx="1029903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Проектирование и реализация основных и дополнительных профессиональных образовательных программ в рамках УГПС 43.00.00 «Сервис и туризм» с учетом компетенций в сфере профессиональной уборки</a:t>
            </a:r>
          </a:p>
        </p:txBody>
      </p:sp>
    </p:spTree>
    <p:extLst>
      <p:ext uri="{BB962C8B-B14F-4D97-AF65-F5344CB8AC3E}">
        <p14:creationId xmlns:p14="http://schemas.microsoft.com/office/powerpoint/2010/main" val="41299261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Направление продаж 16 x 9">
  <a:themeElements>
    <a:clrScheme name="SalesDirection">
      <a:dk1>
        <a:srgbClr val="595959"/>
      </a:dk1>
      <a:lt1>
        <a:sysClr val="window" lastClr="FFFFFF"/>
      </a:lt1>
      <a:dk2>
        <a:srgbClr val="000000"/>
      </a:dk2>
      <a:lt2>
        <a:srgbClr val="F2F2F2"/>
      </a:lt2>
      <a:accent1>
        <a:srgbClr val="1EB8C1"/>
      </a:accent1>
      <a:accent2>
        <a:srgbClr val="EF7920"/>
      </a:accent2>
      <a:accent3>
        <a:srgbClr val="EFC119"/>
      </a:accent3>
      <a:accent4>
        <a:srgbClr val="969890"/>
      </a:accent4>
      <a:accent5>
        <a:srgbClr val="50B4F2"/>
      </a:accent5>
      <a:accent6>
        <a:srgbClr val="C05A3A"/>
      </a:accent6>
      <a:hlink>
        <a:srgbClr val="EFC119"/>
      </a:hlink>
      <a:folHlink>
        <a:srgbClr val="969890"/>
      </a:folHlink>
    </a:clrScheme>
    <a:fontScheme name="Book Antiqua">
      <a:majorFont>
        <a:latin typeface="Book Antiqua"/>
        <a:ea typeface=""/>
        <a:cs typeface=""/>
      </a:majorFont>
      <a:minorFont>
        <a:latin typeface="Book Antiqu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16309190_TF03431374.potx" id="{FAFEA233-2573-41A0-B13A-6D9284E8AB2B}" vid="{B0871358-B438-44A4-A68A-E84A84342D98}"/>
    </a:ext>
  </a:extLst>
</a:theme>
</file>

<file path=ppt/theme/theme2.xml><?xml version="1.0" encoding="utf-8"?>
<a:theme xmlns:a="http://schemas.openxmlformats.org/drawingml/2006/main" name="Тема Office">
  <a:themeElements>
    <a:clrScheme name="SalesDirection">
      <a:dk1>
        <a:srgbClr val="595959"/>
      </a:dk1>
      <a:lt1>
        <a:sysClr val="window" lastClr="FFFFFF"/>
      </a:lt1>
      <a:dk2>
        <a:srgbClr val="000000"/>
      </a:dk2>
      <a:lt2>
        <a:srgbClr val="F2F2F2"/>
      </a:lt2>
      <a:accent1>
        <a:srgbClr val="1EB8C1"/>
      </a:accent1>
      <a:accent2>
        <a:srgbClr val="EF7920"/>
      </a:accent2>
      <a:accent3>
        <a:srgbClr val="EFC119"/>
      </a:accent3>
      <a:accent4>
        <a:srgbClr val="969890"/>
      </a:accent4>
      <a:accent5>
        <a:srgbClr val="50B4F2"/>
      </a:accent5>
      <a:accent6>
        <a:srgbClr val="C05A3A"/>
      </a:accent6>
      <a:hlink>
        <a:srgbClr val="EFC119"/>
      </a:hlink>
      <a:folHlink>
        <a:srgbClr val="969890"/>
      </a:folHlink>
    </a:clrScheme>
    <a:fontScheme name="Book Antiqua">
      <a:majorFont>
        <a:latin typeface="Book Antiqua"/>
        <a:ea typeface=""/>
        <a:cs typeface=""/>
      </a:majorFont>
      <a:minorFont>
        <a:latin typeface="Book Antiqu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SalesDirection">
      <a:dk1>
        <a:srgbClr val="595959"/>
      </a:dk1>
      <a:lt1>
        <a:sysClr val="window" lastClr="FFFFFF"/>
      </a:lt1>
      <a:dk2>
        <a:srgbClr val="000000"/>
      </a:dk2>
      <a:lt2>
        <a:srgbClr val="F2F2F2"/>
      </a:lt2>
      <a:accent1>
        <a:srgbClr val="1EB8C1"/>
      </a:accent1>
      <a:accent2>
        <a:srgbClr val="EF7920"/>
      </a:accent2>
      <a:accent3>
        <a:srgbClr val="EFC119"/>
      </a:accent3>
      <a:accent4>
        <a:srgbClr val="969890"/>
      </a:accent4>
      <a:accent5>
        <a:srgbClr val="50B4F2"/>
      </a:accent5>
      <a:accent6>
        <a:srgbClr val="C05A3A"/>
      </a:accent6>
      <a:hlink>
        <a:srgbClr val="EFC119"/>
      </a:hlink>
      <a:folHlink>
        <a:srgbClr val="969890"/>
      </a:folHlink>
    </a:clrScheme>
    <a:fontScheme name="Book Antiqua">
      <a:majorFont>
        <a:latin typeface="Book Antiqua"/>
        <a:ea typeface=""/>
        <a:cs typeface=""/>
      </a:majorFont>
      <a:minorFont>
        <a:latin typeface="Book Antiqu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Деловая презентация с направленным дизайном (широкоэкранный формат)</Template>
  <TotalTime>157</TotalTime>
  <Words>441</Words>
  <Application>Microsoft Office PowerPoint</Application>
  <PresentationFormat>Широкоэкранный</PresentationFormat>
  <Paragraphs>99</Paragraphs>
  <Slides>9</Slides>
  <Notes>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4" baseType="lpstr">
      <vt:lpstr>SimSun</vt:lpstr>
      <vt:lpstr>Arial</vt:lpstr>
      <vt:lpstr>Book Antiqua</vt:lpstr>
      <vt:lpstr>Times New Roman</vt:lpstr>
      <vt:lpstr>Направление продаж 16 x 9</vt:lpstr>
      <vt:lpstr>Организация и проведение повышения квалификации в сфере профессиональной уборки для работников образовательных организаций в системе СПО</vt:lpstr>
      <vt:lpstr>Проектирование и реализация основных и дополнительных профессиональных образовательных программ в рамках УГПС 43.00.00 «Сервис и туризм» с учетом компетенций в сфере профессиональной уборки</vt:lpstr>
      <vt:lpstr>Тематический план онлайн занятий по программе обучения</vt:lpstr>
      <vt:lpstr>Тематический план онлайн занятий по программе обучения</vt:lpstr>
      <vt:lpstr>Участники курсов с 30.10.2020</vt:lpstr>
      <vt:lpstr>Результаты анкетирования слушателей</vt:lpstr>
      <vt:lpstr>Результаты анкетирования слушателей</vt:lpstr>
      <vt:lpstr>Результаты анкетирования слушателей</vt:lpstr>
      <vt:lpstr>Ждем вас на курсах повышения квалификации по программе: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Организация и проведение повышения квалификации в сфере профессиональной уборки для работников образовательных организаций в системе СПО</dc:title>
  <dc:creator>Анжелина Александровна Прохорова</dc:creator>
  <cp:lastModifiedBy>Анжелина Александровна Прохорова</cp:lastModifiedBy>
  <cp:revision>15</cp:revision>
  <dcterms:created xsi:type="dcterms:W3CDTF">2020-11-11T10:16:29Z</dcterms:created>
  <dcterms:modified xsi:type="dcterms:W3CDTF">2020-11-11T12:54:12Z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0x010100AA3F7D94069FF64A86F7DFF56D60E3BE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