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5" r:id="rId4"/>
    <p:sldId id="271" r:id="rId5"/>
    <p:sldId id="272" r:id="rId6"/>
    <p:sldId id="281" r:id="rId7"/>
    <p:sldId id="286" r:id="rId8"/>
    <p:sldId id="282" r:id="rId9"/>
    <p:sldId id="283" r:id="rId10"/>
    <p:sldId id="287" r:id="rId11"/>
    <p:sldId id="288" r:id="rId12"/>
    <p:sldId id="285" r:id="rId13"/>
    <p:sldId id="28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C1637-2F32-47C3-ABA6-1DF651FC7D15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04258-5795-4A73-A62B-291242126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9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1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518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45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2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75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51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4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58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04258-5795-4A73-A62B-29124212680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75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chemeClr val="accent4">
                <a:lumMod val="40000"/>
                <a:lumOff val="60000"/>
              </a:schemeClr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C33B-AACA-4B92-B50C-C8068CC8AB6D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3BAA-AAA5-4378-8B97-52C71523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1916832"/>
            <a:ext cx="8136904" cy="22322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Инновации в деятельности</a:t>
            </a:r>
            <a:br>
              <a:rPr lang="ru-RU" sz="2700" dirty="0" smtClean="0"/>
            </a:br>
            <a:r>
              <a:rPr lang="ru-RU" sz="2700" dirty="0" smtClean="0"/>
              <a:t>Федерального учебно-методического объединения </a:t>
            </a:r>
            <a:br>
              <a:rPr lang="ru-RU" sz="2700" dirty="0" smtClean="0"/>
            </a:br>
            <a:r>
              <a:rPr lang="ru-RU" sz="2700" dirty="0" smtClean="0"/>
              <a:t>в системе среднего профессионального образования </a:t>
            </a:r>
            <a:br>
              <a:rPr lang="ru-RU" sz="2700" dirty="0" smtClean="0"/>
            </a:br>
            <a:r>
              <a:rPr lang="ru-RU" sz="2700" dirty="0" smtClean="0"/>
              <a:t>по укрупненной группе профессий, специальностей 43.00.00 Сервис и 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460432" cy="3168352"/>
          </a:xfrm>
        </p:spPr>
        <p:txBody>
          <a:bodyPr>
            <a:normAutofit fontScale="62500" lnSpcReduction="20000"/>
          </a:bodyPr>
          <a:lstStyle/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dirty="0">
              <a:solidFill>
                <a:schemeClr val="tx1"/>
              </a:solidFill>
            </a:endParaRP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r"/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Ананьева Татьяна Николаевна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председатель  ФУМО в системе СПО по УГПС 43.00.00 Сервис и туризм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40466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ПООП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2">
            <a:extLst>
              <a:ext uri="{FF2B5EF4-FFF2-40B4-BE49-F238E27FC236}">
                <a16:creationId xmlns:a16="http://schemas.microsoft.com/office/drawing/2014/main" xmlns="" id="{E7AD3A77-EE0D-4E9B-A63A-0CC5C19424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2204864"/>
          <a:ext cx="8133073" cy="191052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22915">
                  <a:extLst>
                    <a:ext uri="{9D8B030D-6E8A-4147-A177-3AD203B41FA5}">
                      <a16:colId xmlns:a16="http://schemas.microsoft.com/office/drawing/2014/main" xmlns="" val="3190403071"/>
                    </a:ext>
                  </a:extLst>
                </a:gridCol>
                <a:gridCol w="4474618">
                  <a:extLst>
                    <a:ext uri="{9D8B030D-6E8A-4147-A177-3AD203B41FA5}">
                      <a16:colId xmlns:a16="http://schemas.microsoft.com/office/drawing/2014/main" xmlns="" val="428437779"/>
                    </a:ext>
                  </a:extLst>
                </a:gridCol>
                <a:gridCol w="1435540">
                  <a:extLst>
                    <a:ext uri="{9D8B030D-6E8A-4147-A177-3AD203B41FA5}">
                      <a16:colId xmlns:a16="http://schemas.microsoft.com/office/drawing/2014/main" xmlns="" val="780874215"/>
                    </a:ext>
                  </a:extLst>
                </a:gridCol>
              </a:tblGrid>
              <a:tr h="3018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Показатель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Информация из ПООП СПО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014020"/>
                  </a:ext>
                </a:extLst>
              </a:tr>
              <a:tr h="238137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Практикоориентированность проекта ПООП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Общий объем образовательной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2952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145011231"/>
                  </a:ext>
                </a:extLst>
              </a:tr>
              <a:tr h="273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200" dirty="0">
                          <a:effectLst/>
                        </a:rPr>
                        <a:t>Объем часов обязательной части образовательной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1908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69707409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29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в том числе в форме практической подготовки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не</a:t>
                      </a:r>
                      <a:r>
                        <a:rPr lang="ru-RU" sz="1200" baseline="0" dirty="0" smtClean="0">
                          <a:effectLst/>
                        </a:rPr>
                        <a:t> менее 360 часов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37444444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Инновационность и новизна проекта примерной программы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Разработаны:</a:t>
                      </a:r>
                      <a:r>
                        <a:rPr lang="ru-RU" sz="1200" baseline="0" dirty="0" smtClean="0">
                          <a:effectLst/>
                        </a:rPr>
                        <a:t> специализированные модули по видам туризма и гостеприимства, учитывающие требования работодателей и ПС;</a:t>
                      </a:r>
                      <a:r>
                        <a:rPr lang="ru-RU" sz="1200" dirty="0" smtClean="0">
                          <a:effectLst/>
                        </a:rPr>
                        <a:t> фонды примерных оценочных средств для демонстрационного экзамена; проект программы воспитания по реализуемой образовательной программе;</a:t>
                      </a:r>
                      <a:r>
                        <a:rPr lang="ru-RU" sz="1200" baseline="0" dirty="0" smtClean="0">
                          <a:effectLst/>
                        </a:rPr>
                        <a:t> предложена широкая квалификация – Специалист по туризму и гостеприимству</a:t>
                      </a:r>
                      <a:endParaRPr lang="ru-RU" sz="12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703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2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67544" y="332656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Разработка новых и актуализация действующих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федеральных государственных образовательных стандартов и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примерных основных образовательных программ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среднего профессионального образования в 2022 году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555776" y="1874382"/>
            <a:ext cx="4176464" cy="424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РАЗРАБОТКА НОВЫХ</a:t>
            </a:r>
            <a:endParaRPr kumimoji="0" lang="ru-RU" sz="8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537157"/>
            <a:ext cx="3744416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АКТУАЛИЗАЦИЯ ДЕЙСТВУЮЩИХ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23628" y="5452293"/>
            <a:ext cx="309634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43.01.09 Повар, кондитер</a:t>
            </a:r>
            <a:endParaRPr lang="ru-RU" sz="1600" dirty="0"/>
          </a:p>
        </p:txBody>
      </p:sp>
      <p:sp>
        <p:nvSpPr>
          <p:cNvPr id="3" name="Стрелка вниз 2"/>
          <p:cNvSpPr/>
          <p:nvPr/>
        </p:nvSpPr>
        <p:spPr>
          <a:xfrm rot="18892597">
            <a:off x="5004625" y="4920354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3024877"/>
            <a:ext cx="3456384" cy="8060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43.01.ХХ Флорист</a:t>
            </a:r>
            <a:endParaRPr lang="ru-RU" sz="16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409982" y="2318626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68044" y="5452293"/>
            <a:ext cx="309634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43.02.15 Поварское и кондитерское дело</a:t>
            </a:r>
            <a:endParaRPr lang="ru-RU" sz="1600" dirty="0"/>
          </a:p>
        </p:txBody>
      </p:sp>
      <p:sp>
        <p:nvSpPr>
          <p:cNvPr id="14" name="Стрелка вниз 13"/>
          <p:cNvSpPr/>
          <p:nvPr/>
        </p:nvSpPr>
        <p:spPr>
          <a:xfrm rot="2698000">
            <a:off x="3851920" y="4920353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71600" y="2708920"/>
            <a:ext cx="7488832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единство подходов к внедрению новаций в структуру образовательных стандартов среднего профессионального и высшего образования;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иерархическая структура видов профессиональной деятельности в профессиональных стандартах, построенных на принципах усложнения работ и возрастания ответственности от одного уровня квалификации к другому;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преемственность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компетентностной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модели выпускника программ СПО, бакалавриата и магистратуры для сферы туризма и гостеприимства.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700808"/>
            <a:ext cx="8136904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Единый федеральный государственный образовательный стандарт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332656"/>
            <a:ext cx="6085184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Центр развития кадрового потенциала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туротрасли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60" y="1124744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Единый федеральный государственный образовательный стандарт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6016" y="5085184"/>
            <a:ext cx="338437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Применение общего перечня профессиональных стандартов для сферы туризма и гостеприимства, которые отражаются в содержании профессиональных компетенций, осваиваемых в рамках ОПОП СПО и ВО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052736"/>
            <a:ext cx="3744416" cy="2880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ru-RU" sz="1200" dirty="0" smtClean="0"/>
              <a:t>Специальности СПО «Туризм» и «Гостиничное дело»</a:t>
            </a:r>
          </a:p>
          <a:p>
            <a:pPr algn="ctr"/>
            <a:r>
              <a:rPr lang="ru-RU" sz="1200" dirty="0" smtClean="0"/>
              <a:t>имеют своё логическое развитие и в программах высшего образования:</a:t>
            </a:r>
          </a:p>
          <a:p>
            <a:pPr algn="ctr"/>
            <a:r>
              <a:rPr lang="ru-RU" sz="1200" dirty="0" smtClean="0"/>
              <a:t>программах бакалавриата и магистратуры.</a:t>
            </a:r>
          </a:p>
          <a:p>
            <a:pPr algn="ctr"/>
            <a:endParaRPr lang="ru-RU" sz="1200" b="1" dirty="0" smtClean="0"/>
          </a:p>
          <a:p>
            <a:pPr algn="ctr"/>
            <a:r>
              <a:rPr lang="ru-RU" sz="1200" b="1" dirty="0" smtClean="0"/>
              <a:t>ФГОС ВО по направлениям подготовки:</a:t>
            </a:r>
          </a:p>
          <a:p>
            <a:pPr algn="ctr"/>
            <a:r>
              <a:rPr lang="ru-RU" sz="1200" dirty="0" smtClean="0"/>
              <a:t>43.03.02 «Туризм», 43.03.03 «Гостиничное дело» – уровень бакалавриата,</a:t>
            </a:r>
          </a:p>
          <a:p>
            <a:pPr algn="ctr"/>
            <a:r>
              <a:rPr lang="ru-RU" sz="1200" dirty="0" smtClean="0"/>
              <a:t>43.04.02 «Туризм», 43.04.03 «Гостиничное дело» – уровень магистратуры,</a:t>
            </a:r>
          </a:p>
          <a:p>
            <a:pPr algn="ctr"/>
            <a:r>
              <a:rPr lang="ru-RU" sz="1200" b="1" dirty="0" smtClean="0"/>
              <a:t>разработаны с учётом преемственности результатов обучения и непрерывности обучения по соответствующим программам СПО и ВО.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5085184"/>
            <a:ext cx="338437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Единство подходов к определению общекультурных компетенций во ФГОС СПО и универсальных компетенций во ФГОС ВО для каждого уровня образования, углубление и расширение ОК при переходе к освоению УК на следующих уровнях образования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483768" y="4077072"/>
            <a:ext cx="4176464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ФАКТОРЫ</a:t>
            </a:r>
            <a:r>
              <a:rPr kumimoji="0" lang="ru-RU" sz="1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ПРЕЕМСТВЕННОСТИ</a:t>
            </a:r>
            <a:endParaRPr kumimoji="0" lang="ru-RU" sz="8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552363">
            <a:off x="3006878" y="4440921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220223">
            <a:off x="5592032" y="4435676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32240" y="1412776"/>
            <a:ext cx="2240632" cy="864096"/>
          </a:xfrm>
          <a:prstGeom prst="roundRect">
            <a:avLst/>
          </a:prstGeom>
          <a:solidFill>
            <a:schemeClr val="lt1">
              <a:alpha val="43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ru-RU" sz="1200" b="1" dirty="0" smtClean="0"/>
              <a:t>Специальность</a:t>
            </a:r>
          </a:p>
          <a:p>
            <a:pPr algn="ctr"/>
            <a:r>
              <a:rPr lang="ru-RU" sz="1200" b="1" dirty="0" smtClean="0"/>
              <a:t>43.02.16 Туризм и гостеприимство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052736"/>
            <a:ext cx="1296144" cy="2880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numCol="1" rtlCol="0" anchor="ctr"/>
          <a:lstStyle/>
          <a:p>
            <a:pPr algn="ctr"/>
            <a:r>
              <a:rPr lang="ru-RU" sz="1200" b="1" dirty="0" smtClean="0"/>
              <a:t>ПРОФЕССИОНАЛИТЕТ</a:t>
            </a: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1648081" y="2248463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6048164" y="1520788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dirty="0" smtClean="0"/>
              <a:t>СПО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32240" y="2492896"/>
            <a:ext cx="2240632" cy="720080"/>
          </a:xfrm>
          <a:prstGeom prst="roundRect">
            <a:avLst/>
          </a:prstGeom>
          <a:solidFill>
            <a:schemeClr val="lt1">
              <a:alpha val="48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ru-RU" sz="1200" b="1" dirty="0" smtClean="0"/>
              <a:t>Туризм и гостеприимство</a:t>
            </a: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6048164" y="2528900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dirty="0" smtClean="0"/>
              <a:t>ВО</a:t>
            </a:r>
            <a:endParaRPr lang="ru-RU" sz="1200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6804248" y="1052736"/>
            <a:ext cx="2123728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ПЕРСПЕКТИВА</a:t>
            </a:r>
            <a:endParaRPr kumimoji="0" lang="ru-RU" sz="8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827584" y="260648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Новый макет ФГОС СПО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692696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Новый макет ПООП СПО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12474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Разработка новых и актуализация действующих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федеральных государственных образовательных стандартов и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примерных основных образовательных программ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среднего профессионального образования в 2021 году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483768" y="2780928"/>
            <a:ext cx="4176464" cy="424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РАЗРАБОТКА НОВЫХ</a:t>
            </a:r>
            <a:endParaRPr kumimoji="0" lang="ru-RU" sz="8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653136"/>
            <a:ext cx="3744416" cy="294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АКТУАЛИЗАЦИЯ ДЕЙСТВУЮЩИХ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5661248"/>
            <a:ext cx="309634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43.02.06 Сервис на транспорте (по видам транспорта)</a:t>
            </a:r>
            <a:endParaRPr lang="ru-RU" sz="16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5976" y="5085184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3789040"/>
            <a:ext cx="3456384" cy="8060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43.02.16 Туризм и гостеприимство</a:t>
            </a:r>
            <a:endParaRPr lang="ru-RU" sz="1600" dirty="0"/>
          </a:p>
        </p:txBody>
      </p:sp>
      <p:sp>
        <p:nvSpPr>
          <p:cNvPr id="10" name="Стрелка вниз 9"/>
          <p:cNvSpPr/>
          <p:nvPr/>
        </p:nvSpPr>
        <p:spPr>
          <a:xfrm rot="1552363">
            <a:off x="3582942" y="3216786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843757">
            <a:off x="5102481" y="3221884"/>
            <a:ext cx="468052" cy="524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3717032"/>
            <a:ext cx="3812577" cy="8233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43.02.17 Технологии индустрии красоты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987824" y="2335232"/>
            <a:ext cx="32403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ФГОС СПО 2021 г.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0466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ФГОС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996952"/>
            <a:ext cx="7848872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00050" lvl="0" indent="-400050" fontAlgn="base">
              <a:spcBef>
                <a:spcPct val="0"/>
              </a:spcBef>
              <a:spcAft>
                <a:spcPct val="0"/>
              </a:spcAft>
              <a:buAutoNum type="romanUcPeriod"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 ПОЛОЖЕНИЯ</a:t>
            </a:r>
          </a:p>
          <a:p>
            <a:pPr marL="400050" lvl="0" indent="-400050" fontAlgn="base">
              <a:spcBef>
                <a:spcPct val="0"/>
              </a:spcBef>
              <a:spcAft>
                <a:spcPct val="0"/>
              </a:spcAft>
              <a:buAutoNum type="romanUcPeriod"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СТРУКТУРЕ ОБРАЗОВАТЕЛЬНОЙ ПРОГРАММЫ</a:t>
            </a:r>
          </a:p>
          <a:p>
            <a:pPr marL="400050" lvl="0" indent="-400050" fontAlgn="base">
              <a:spcBef>
                <a:spcPct val="0"/>
              </a:spcBef>
              <a:spcAft>
                <a:spcPct val="0"/>
              </a:spcAft>
              <a:buAutoNum type="romanUcPeriod"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РЕЗУЛЬТАТАМ ОСВОЕНИЯ ОБРАЗОВАТЕЛЬНОЙ ПРОГРАММЫ</a:t>
            </a:r>
          </a:p>
          <a:p>
            <a:pPr marL="400050" lvl="0" indent="-400050" fontAlgn="base">
              <a:spcBef>
                <a:spcPct val="0"/>
              </a:spcBef>
              <a:spcAft>
                <a:spcPct val="0"/>
              </a:spcAft>
              <a:buAutoNum type="romanUcPeriod"/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УСЛОВИЯМ РЕАЛИЗАЦИИ ОБРАЗОВАТЕЛЬНОЙ ПРОГРАММЫ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2">
            <a:extLst>
              <a:ext uri="{FF2B5EF4-FFF2-40B4-BE49-F238E27FC236}">
                <a16:creationId xmlns:a16="http://schemas.microsoft.com/office/drawing/2014/main" xmlns="" id="{E7AD3A77-EE0D-4E9B-A63A-0CC5C19424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2060848"/>
          <a:ext cx="8208912" cy="237626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3190403071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xmlns="" val="428437779"/>
                    </a:ext>
                  </a:extLst>
                </a:gridCol>
              </a:tblGrid>
              <a:tr h="32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Характеристика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Информация из ФГОС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СПО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633014020"/>
                  </a:ext>
                </a:extLst>
              </a:tr>
              <a:tr h="391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Квалификация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00" marR="68580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30" baseline="0" dirty="0">
                          <a:solidFill>
                            <a:schemeClr val="tx1"/>
                          </a:solidFill>
                          <a:effectLst/>
                        </a:rPr>
                        <a:t>Специалист по туризму и гостеприимству</a:t>
                      </a:r>
                      <a:endParaRPr lang="ru-RU" sz="1200" b="0" i="0" spc="-3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776521018"/>
                  </a:ext>
                </a:extLst>
              </a:tr>
              <a:tr h="561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Срок обучения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00" marR="68580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30" baseline="0" dirty="0">
                          <a:solidFill>
                            <a:schemeClr val="tx1"/>
                          </a:solidFill>
                          <a:effectLst/>
                        </a:rPr>
                        <a:t>на базе среднего общего образования – 1 год 10 месяцев;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30" baseline="0" dirty="0">
                          <a:solidFill>
                            <a:schemeClr val="tx1"/>
                          </a:solidFill>
                          <a:effectLst/>
                        </a:rPr>
                        <a:t>на базе основного общего образования – 2 года 10 месяцев.</a:t>
                      </a:r>
                      <a:endParaRPr lang="ru-RU" sz="1200" b="0" i="0" spc="-3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193498611"/>
                  </a:ext>
                </a:extLst>
              </a:tr>
              <a:tr h="391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Формы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000" marR="68580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30" baseline="0" dirty="0">
                          <a:solidFill>
                            <a:schemeClr val="tx1"/>
                          </a:solidFill>
                          <a:effectLst/>
                        </a:rPr>
                        <a:t>очная, очно-заочная и заочная формы обучения</a:t>
                      </a:r>
                      <a:endParaRPr lang="ru-RU" sz="1200" b="0" i="0" spc="-3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498228351"/>
                  </a:ext>
                </a:extLst>
              </a:tr>
              <a:tr h="70457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Область профессиональной деятельности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33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Сервис, оказание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услуг населению (торговля, техническое обслуживание, ремонт, предоставление персональных услуг, услуги гостеприимства, общественное питание и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пр.)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493855959"/>
                  </a:ext>
                </a:extLst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39552" y="40466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ФГОС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2">
            <a:extLst>
              <a:ext uri="{FF2B5EF4-FFF2-40B4-BE49-F238E27FC236}">
                <a16:creationId xmlns:a16="http://schemas.microsoft.com/office/drawing/2014/main" xmlns="" id="{E7AD3A77-EE0D-4E9B-A63A-0CC5C19424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1700808"/>
          <a:ext cx="8136904" cy="4850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3190403071"/>
                    </a:ext>
                  </a:extLst>
                </a:gridCol>
                <a:gridCol w="4690835">
                  <a:extLst>
                    <a:ext uri="{9D8B030D-6E8A-4147-A177-3AD203B41FA5}">
                      <a16:colId xmlns:a16="http://schemas.microsoft.com/office/drawing/2014/main" xmlns="" val="428437779"/>
                    </a:ext>
                  </a:extLst>
                </a:gridCol>
                <a:gridCol w="1429845">
                  <a:extLst>
                    <a:ext uri="{9D8B030D-6E8A-4147-A177-3AD203B41FA5}">
                      <a16:colId xmlns:a16="http://schemas.microsoft.com/office/drawing/2014/main" xmlns="" val="780874215"/>
                    </a:ext>
                  </a:extLst>
                </a:gridCol>
              </a:tblGrid>
              <a:tr h="2913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Соотношение обязательной и вариативной части образовательной программы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Соотношение обязательной и вариативной части образовательной программы</a:t>
                      </a:r>
                    </a:p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70/30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331863836"/>
                  </a:ext>
                </a:extLst>
              </a:tr>
              <a:tr h="291381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Объем часов образовательной программы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Дисциплины (модули)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 менее </a:t>
                      </a:r>
                      <a:r>
                        <a:rPr lang="ru-RU" sz="1100" dirty="0" smtClean="0">
                          <a:effectLst/>
                        </a:rPr>
                        <a:t>1476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1145011231"/>
                  </a:ext>
                </a:extLst>
              </a:tr>
              <a:tr h="334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Практика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Не менее </a:t>
                      </a:r>
                      <a:r>
                        <a:rPr lang="ru-RU" sz="1100" dirty="0" smtClean="0">
                          <a:effectLst/>
                        </a:rPr>
                        <a:t>432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697074094"/>
                  </a:ext>
                </a:extLst>
              </a:tr>
              <a:tr h="355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Государственная итоговая аттестация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216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 anchorCtr="1"/>
                </a:tc>
                <a:extLst>
                  <a:ext uri="{0D108BD9-81ED-4DB2-BD59-A6C34878D82A}">
                    <a16:rowId xmlns:a16="http://schemas.microsoft.com/office/drawing/2014/main" xmlns="" val="2374444444"/>
                  </a:ext>
                </a:extLst>
              </a:tr>
              <a:tr h="28974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на базе среднего общего образования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2952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xmlns="" val="3854310809"/>
                  </a:ext>
                </a:extLst>
              </a:tr>
              <a:tr h="710477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на базе основного общего образования, включая получение среднего общего образования в соответствии с требованиями федерального государственного образовательного стандарта среднего общего образования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4428</a:t>
                      </a:r>
                      <a:endParaRPr lang="ru-RU" sz="11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xmlns="" val="2043100193"/>
                  </a:ext>
                </a:extLst>
              </a:tr>
              <a:tr h="4736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Перечень обязательных дисциплин в </a:t>
                      </a:r>
                      <a:r>
                        <a:rPr lang="ru-RU" sz="1100" dirty="0" smtClean="0">
                          <a:effectLst/>
                        </a:rPr>
                        <a:t>социально-гуманитарном</a:t>
                      </a:r>
                      <a:r>
                        <a:rPr lang="ru-RU" sz="1100" baseline="0" dirty="0" smtClean="0">
                          <a:effectLst/>
                        </a:rPr>
                        <a:t> цикле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«История России», «Иностранный язык в профессиональной деятельности», «Безопасность жизнедеятельности», «Физическая культура», «Основы финансовой грамотности</a:t>
                      </a:r>
                      <a:r>
                        <a:rPr lang="ru-RU" sz="1100" dirty="0" smtClean="0">
                          <a:effectLst/>
                        </a:rPr>
                        <a:t>», «Основы бережливого</a:t>
                      </a:r>
                      <a:r>
                        <a:rPr lang="ru-RU" sz="1100" baseline="0" dirty="0" smtClean="0">
                          <a:effectLst/>
                        </a:rPr>
                        <a:t> производства»</a:t>
                      </a:r>
                      <a:endParaRPr lang="ru-RU" sz="11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7038217"/>
                  </a:ext>
                </a:extLst>
              </a:tr>
              <a:tr h="14209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Перечень обязательных дисциплин общепрофессионального цикла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</a:rPr>
                        <a:t>1.</a:t>
                      </a:r>
                      <a:r>
                        <a:rPr lang="ru-RU" sz="1100" baseline="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«Сервисная деятельность в туризме и гостеприимстве»;</a:t>
                      </a:r>
                    </a:p>
                    <a:p>
                      <a:r>
                        <a:rPr lang="ru-RU" sz="1100" dirty="0">
                          <a:effectLst/>
                        </a:rPr>
                        <a:t>2. «Предпринимательская деятельность в сфере туризма и гостиничного</a:t>
                      </a:r>
                      <a:r>
                        <a:rPr lang="ru-RU" sz="1100" baseline="0" dirty="0">
                          <a:effectLst/>
                        </a:rPr>
                        <a:t> бизнеса</a:t>
                      </a:r>
                      <a:r>
                        <a:rPr lang="ru-RU" sz="1100" dirty="0">
                          <a:effectLst/>
                        </a:rPr>
                        <a:t>»;</a:t>
                      </a:r>
                    </a:p>
                    <a:p>
                      <a:r>
                        <a:rPr lang="ru-RU" sz="1100" dirty="0">
                          <a:effectLst/>
                        </a:rPr>
                        <a:t>3. «Правовое и документационное обеспечение в туризме и гостеприимстве»;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4. </a:t>
                      </a:r>
                      <a:r>
                        <a:rPr lang="ru-RU" sz="1100" dirty="0" smtClean="0">
                          <a:effectLst/>
                        </a:rPr>
                        <a:t>«Менеджмент в туризме и гостеприимстве»;</a:t>
                      </a:r>
                      <a:endParaRPr lang="ru-RU" sz="1100" dirty="0">
                        <a:effectLst/>
                      </a:endParaRPr>
                    </a:p>
                    <a:p>
                      <a:r>
                        <a:rPr lang="ru-RU" sz="1100" dirty="0">
                          <a:effectLst/>
                        </a:rPr>
                        <a:t>5. «Информационно-коммуникационные технологии в туризме</a:t>
                      </a:r>
                      <a:r>
                        <a:rPr lang="ru-RU" sz="1100" baseline="0" dirty="0">
                          <a:effectLst/>
                        </a:rPr>
                        <a:t> и гостеприимстве»;</a:t>
                      </a:r>
                    </a:p>
                    <a:p>
                      <a:r>
                        <a:rPr lang="ru-RU" sz="1100" baseline="0" dirty="0">
                          <a:effectLst/>
                        </a:rPr>
                        <a:t>6. «Экономика и бухгалтерский учёт предприятий туризма и гостеприимства»;</a:t>
                      </a:r>
                    </a:p>
                    <a:p>
                      <a:r>
                        <a:rPr lang="ru-RU" sz="1100" dirty="0">
                          <a:effectLst/>
                        </a:rPr>
                        <a:t>7. «Иностранный язык (второй)»;</a:t>
                      </a:r>
                    </a:p>
                    <a:p>
                      <a:r>
                        <a:rPr lang="ru-RU" sz="1100" dirty="0">
                          <a:effectLst/>
                        </a:rPr>
                        <a:t>8. «</a:t>
                      </a:r>
                      <a:r>
                        <a:rPr lang="ru-RU" sz="1100" dirty="0" smtClean="0">
                          <a:effectLst/>
                        </a:rPr>
                        <a:t>Психология </a:t>
                      </a:r>
                      <a:r>
                        <a:rPr lang="ru-RU" sz="1100" dirty="0">
                          <a:effectLst/>
                        </a:rPr>
                        <a:t>делового общения и </a:t>
                      </a:r>
                      <a:r>
                        <a:rPr lang="ru-RU" sz="1100" dirty="0" err="1">
                          <a:effectLst/>
                        </a:rPr>
                        <a:t>конфликтология</a:t>
                      </a:r>
                      <a:r>
                        <a:rPr lang="ru-RU" sz="1100" dirty="0">
                          <a:effectLst/>
                        </a:rPr>
                        <a:t>».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4702255"/>
                  </a:ext>
                </a:extLst>
              </a:tr>
              <a:tr h="5850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Государственная итоговая аттестация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В  форме защиты выпускной квалификационной работы, которая выполняется в вид</a:t>
                      </a:r>
                      <a:r>
                        <a:rPr lang="ru-RU" sz="1100" baseline="0" dirty="0">
                          <a:effectLst/>
                        </a:rPr>
                        <a:t>е дипломной работы (дипломного проекта) и демонстрационного </a:t>
                      </a:r>
                      <a:r>
                        <a:rPr lang="ru-RU" sz="1100" baseline="0" dirty="0" smtClean="0">
                          <a:effectLst/>
                        </a:rPr>
                        <a:t>экзамена</a:t>
                      </a:r>
                      <a:endParaRPr lang="ru-RU" sz="1100" dirty="0">
                        <a:effectLst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079739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39552" y="40466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ФГОС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2">
            <a:extLst>
              <a:ext uri="{FF2B5EF4-FFF2-40B4-BE49-F238E27FC236}">
                <a16:creationId xmlns:a16="http://schemas.microsoft.com/office/drawing/2014/main" xmlns="" id="{E7AD3A77-EE0D-4E9B-A63A-0CC5C19424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2420888"/>
          <a:ext cx="8136903" cy="426154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62141">
                  <a:extLst>
                    <a:ext uri="{9D8B030D-6E8A-4147-A177-3AD203B41FA5}">
                      <a16:colId xmlns:a16="http://schemas.microsoft.com/office/drawing/2014/main" xmlns="" val="3190403071"/>
                    </a:ext>
                  </a:extLst>
                </a:gridCol>
                <a:gridCol w="1828297">
                  <a:extLst>
                    <a:ext uri="{9D8B030D-6E8A-4147-A177-3AD203B41FA5}">
                      <a16:colId xmlns:a16="http://schemas.microsoft.com/office/drawing/2014/main" xmlns="" val="428437779"/>
                    </a:ext>
                  </a:extLst>
                </a:gridCol>
                <a:gridCol w="4746465">
                  <a:extLst>
                    <a:ext uri="{9D8B030D-6E8A-4147-A177-3AD203B41FA5}">
                      <a16:colId xmlns:a16="http://schemas.microsoft.com/office/drawing/2014/main" xmlns="" val="204306846"/>
                    </a:ext>
                  </a:extLst>
                </a:gridCol>
              </a:tblGrid>
              <a:tr h="156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Характеристика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Информация из ФГОС СПО п. 3.3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014020"/>
                  </a:ext>
                </a:extLst>
              </a:tr>
              <a:tr h="784825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Виды  деятельности и профессиональные компетенции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ВД.01. Организация и</a:t>
                      </a:r>
                      <a:r>
                        <a:rPr lang="ru-RU" sz="900" baseline="0" dirty="0">
                          <a:effectLst/>
                        </a:rPr>
                        <a:t> контроль текущей деятельности служб предприятий туризма и гостеприимства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1.1. Планировать текущую деятельность сотрудников служб предприятий туризма и гостеприимства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1.2. Организовывать текущую деятельность сотрудников служб предприятий туризма и гостеприимства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1.3. Координировать и контролировать деятельность сотрудников служб предприятий туризма и гостеприимства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1.4. Осуществлять расчеты с потребителями за предоставленные услуги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564254762"/>
                  </a:ext>
                </a:extLst>
              </a:tr>
              <a:tr h="36625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ВД.02</a:t>
                      </a:r>
                      <a:r>
                        <a:rPr lang="ru-RU" sz="900" baseline="0" dirty="0">
                          <a:effectLst/>
                        </a:rPr>
                        <a:t> А</a:t>
                      </a:r>
                      <a:r>
                        <a:rPr lang="ru-RU" sz="900" dirty="0">
                          <a:effectLst/>
                        </a:rPr>
                        <a:t>. Предоставление</a:t>
                      </a:r>
                      <a:r>
                        <a:rPr lang="ru-RU" sz="900" baseline="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туроператорских и</a:t>
                      </a:r>
                      <a:r>
                        <a:rPr lang="ru-RU" sz="900" baseline="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турагентских услуг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Х.1. Оформлять и обрабатывать заказы клиентов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Х.2. Координировать работу по реализации заказа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414327311"/>
                  </a:ext>
                </a:extLst>
              </a:tr>
              <a:tr h="366252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ВД.02 Б. </a:t>
                      </a:r>
                      <a:r>
                        <a:rPr lang="ru-RU" sz="900" kern="1200" dirty="0">
                          <a:effectLst/>
                        </a:rPr>
                        <a:t>Предоставление</a:t>
                      </a:r>
                    </a:p>
                    <a:p>
                      <a:r>
                        <a:rPr lang="ru-RU" sz="900" kern="1200" dirty="0">
                          <a:effectLst/>
                        </a:rPr>
                        <a:t>экскурсионных услуг</a:t>
                      </a:r>
                      <a:endParaRPr lang="ru-RU" sz="9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Х.1. Формировать группы туристов, выполнять регистрацию группы в аварийно-спасательных службах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Х.2. Сопровождать туристов при прохождении маршрута (по видам туризма)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856174202"/>
                  </a:ext>
                </a:extLst>
              </a:tr>
              <a:tr h="575538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ВД.02</a:t>
                      </a:r>
                      <a:r>
                        <a:rPr lang="ru-RU" sz="900" baseline="0" dirty="0">
                          <a:effectLst/>
                        </a:rPr>
                        <a:t> В. </a:t>
                      </a:r>
                      <a:r>
                        <a:rPr lang="ru-RU" sz="900" kern="1200" dirty="0">
                          <a:effectLst/>
                        </a:rPr>
                        <a:t>Предоставление</a:t>
                      </a:r>
                    </a:p>
                    <a:p>
                      <a:r>
                        <a:rPr lang="ru-RU" sz="900" kern="1200" dirty="0">
                          <a:effectLst/>
                        </a:rPr>
                        <a:t>гостиничных услуг</a:t>
                      </a:r>
                      <a:endParaRPr lang="ru-RU" sz="9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</a:rPr>
                        <a:t>ПК Х.1. Организовывать и осуществлять прием и размещение гостей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</a:rPr>
                        <a:t>ПК Х.2. Организовывать и осуществлять эксплуатацию номерного фонда гостиничного предприятия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</a:rPr>
                        <a:t>ПК Х.3. Организовывать и осуществлять бронирование и продажу гостиничных услуг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effectLst/>
                        </a:rPr>
                        <a:t>ПК Х.4. Организовывать и предоставлять услуги питания в номерах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327212968"/>
                  </a:ext>
                </a:extLst>
              </a:tr>
              <a:tr h="575538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effectLst/>
                        </a:rPr>
                        <a:t>ВД.02 Г. Предоставление услуг предприятия питания</a:t>
                      </a:r>
                      <a:endParaRPr lang="ru-RU" sz="9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Х.1 Выявлять потребности и формировать спрос на продукцию и услуги общественного питания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Х.2 Организовывать выпуск продукции в предприятиях общественного питания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Х.3 Организовывать деятельность и осуществлять обслуживание в организациях питания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ПК Х.4 Контролировать качество продукции и услуг общественного питания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342542950"/>
                  </a:ext>
                </a:extLst>
              </a:tr>
              <a:tr h="4185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Преемственность основных образовательных программ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43.03.02 Туризм</a:t>
                      </a:r>
                      <a:r>
                        <a:rPr lang="ru-RU" sz="900" baseline="0" dirty="0">
                          <a:effectLst/>
                        </a:rPr>
                        <a:t> (</a:t>
                      </a:r>
                      <a:r>
                        <a:rPr lang="ru-RU" sz="900" baseline="0" dirty="0" err="1">
                          <a:effectLst/>
                        </a:rPr>
                        <a:t>бакалавриат</a:t>
                      </a:r>
                      <a:r>
                        <a:rPr lang="ru-RU" sz="900" baseline="0" dirty="0">
                          <a:effectLst/>
                        </a:rPr>
                        <a:t>)</a:t>
                      </a:r>
                    </a:p>
                    <a:p>
                      <a:r>
                        <a:rPr lang="ru-RU" sz="900" baseline="0" dirty="0">
                          <a:effectLst/>
                        </a:rPr>
                        <a:t>43.04.02 Туризм (магистратура)</a:t>
                      </a:r>
                    </a:p>
                    <a:p>
                      <a:r>
                        <a:rPr lang="ru-RU" sz="900" baseline="0" dirty="0">
                          <a:effectLst/>
                        </a:rPr>
                        <a:t>43.03.03 Гостиничное дело (</a:t>
                      </a:r>
                      <a:r>
                        <a:rPr lang="ru-RU" sz="900" baseline="0" dirty="0" err="1">
                          <a:effectLst/>
                        </a:rPr>
                        <a:t>бакалавриат</a:t>
                      </a:r>
                      <a:r>
                        <a:rPr lang="ru-RU" sz="900" baseline="0" dirty="0">
                          <a:effectLst/>
                        </a:rPr>
                        <a:t>)</a:t>
                      </a:r>
                    </a:p>
                    <a:p>
                      <a:r>
                        <a:rPr lang="ru-RU" sz="900" baseline="0" dirty="0">
                          <a:effectLst/>
                        </a:rPr>
                        <a:t>43.04.03 Гостиничное дело (магистратура)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4883420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7544" y="260648"/>
            <a:ext cx="8136904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ФГОС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A957F19F-A7C9-4D9F-A1AF-5C5320561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693"/>
              </p:ext>
            </p:extLst>
          </p:nvPr>
        </p:nvGraphicFramePr>
        <p:xfrm>
          <a:off x="2483768" y="1124744"/>
          <a:ext cx="3960440" cy="11658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effectLst/>
                        </a:rPr>
                        <a:t>Профессиональные</a:t>
                      </a:r>
                      <a:r>
                        <a:rPr lang="ru-RU" sz="900" baseline="0" dirty="0" smtClean="0">
                          <a:effectLst/>
                        </a:rPr>
                        <a:t> стандарты</a:t>
                      </a:r>
                    </a:p>
                    <a:p>
                      <a:r>
                        <a:rPr lang="ru-RU" sz="900" b="0" dirty="0" smtClean="0"/>
                        <a:t>33.007 Руководитель/управляющий гостиничного комплекса/сети гостиниц</a:t>
                      </a:r>
                    </a:p>
                    <a:p>
                      <a:r>
                        <a:rPr lang="ru-RU" sz="900" b="0" dirty="0" smtClean="0"/>
                        <a:t>33.008 Руководитель предприятия питания</a:t>
                      </a:r>
                    </a:p>
                    <a:p>
                      <a:r>
                        <a:rPr lang="ru-RU" sz="900" b="0" dirty="0" smtClean="0"/>
                        <a:t>33.013 Официант/бармен</a:t>
                      </a:r>
                    </a:p>
                    <a:p>
                      <a:r>
                        <a:rPr lang="ru-RU" sz="900" b="0" dirty="0" smtClean="0"/>
                        <a:t>33.021 Горничная</a:t>
                      </a:r>
                    </a:p>
                    <a:p>
                      <a:r>
                        <a:rPr lang="ru-RU" sz="900" b="0" dirty="0" smtClean="0"/>
                        <a:t>33.022 Работник по приему и размещению гостей</a:t>
                      </a:r>
                    </a:p>
                    <a:p>
                      <a:r>
                        <a:rPr lang="ru-RU" sz="900" b="0" dirty="0" smtClean="0"/>
                        <a:t>33.023 Инструктор-проводник</a:t>
                      </a:r>
                    </a:p>
                    <a:p>
                      <a:r>
                        <a:rPr lang="ru-RU" sz="900" b="0" dirty="0" smtClean="0"/>
                        <a:t>04.005 Экскурсовод (гид)</a:t>
                      </a:r>
                      <a:endParaRPr lang="ru-RU" sz="900" b="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4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987824" y="1844824"/>
            <a:ext cx="32403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ПООП СПО 2021 г.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40466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ПООП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420888"/>
            <a:ext cx="7848872" cy="4104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b="1" dirty="0" smtClean="0"/>
              <a:t>Раздел 1. Общие положения</a:t>
            </a:r>
          </a:p>
          <a:p>
            <a:r>
              <a:rPr lang="ru-RU" sz="1100" b="1" dirty="0" smtClean="0"/>
              <a:t>Раздел 2. Общая характеристика образовательной программы </a:t>
            </a:r>
          </a:p>
          <a:p>
            <a:r>
              <a:rPr lang="ru-RU" sz="1100" b="1" dirty="0" smtClean="0"/>
              <a:t>Раздел 3. Характеристика профессиональной деятельности выпускника</a:t>
            </a:r>
          </a:p>
          <a:p>
            <a:r>
              <a:rPr lang="ru-RU" sz="1100" b="1" dirty="0" smtClean="0"/>
              <a:t>Раздел 4. Планируемые результаты освоения образовательной программы </a:t>
            </a:r>
          </a:p>
          <a:p>
            <a:r>
              <a:rPr lang="ru-RU" sz="1100" dirty="0" smtClean="0"/>
              <a:t>4.1. Общие компетенции</a:t>
            </a:r>
          </a:p>
          <a:p>
            <a:r>
              <a:rPr lang="ru-RU" sz="1100" dirty="0" smtClean="0"/>
              <a:t>4.2. Профессиональные компетенции</a:t>
            </a:r>
          </a:p>
          <a:p>
            <a:r>
              <a:rPr lang="ru-RU" sz="1100" b="1" dirty="0" smtClean="0"/>
              <a:t>Раздел 5. Примерная структура образовательной программы</a:t>
            </a:r>
          </a:p>
          <a:p>
            <a:r>
              <a:rPr lang="ru-RU" sz="1100" dirty="0" smtClean="0"/>
              <a:t>5.1. Примерный учебный план</a:t>
            </a:r>
          </a:p>
          <a:p>
            <a:r>
              <a:rPr lang="ru-RU" sz="1100" dirty="0" smtClean="0"/>
              <a:t>5.2. Примерный календарный учебный график</a:t>
            </a:r>
          </a:p>
          <a:p>
            <a:r>
              <a:rPr lang="ru-RU" sz="1100" dirty="0" smtClean="0">
                <a:solidFill>
                  <a:srgbClr val="00B050"/>
                </a:solidFill>
              </a:rPr>
              <a:t>5.3. Примерная рабочая программа воспитания</a:t>
            </a:r>
          </a:p>
          <a:p>
            <a:r>
              <a:rPr lang="ru-RU" sz="1100" dirty="0" smtClean="0">
                <a:solidFill>
                  <a:srgbClr val="00B050"/>
                </a:solidFill>
              </a:rPr>
              <a:t>5.4. Примерный календарный план воспитательной работы</a:t>
            </a:r>
          </a:p>
          <a:p>
            <a:r>
              <a:rPr lang="ru-RU" sz="1100" b="1" dirty="0" smtClean="0"/>
              <a:t>Раздел 6. Примерные условия реализации образовательной программы</a:t>
            </a:r>
          </a:p>
          <a:p>
            <a:r>
              <a:rPr lang="ru-RU" sz="1100" dirty="0" smtClean="0"/>
              <a:t>6.1. Требования к материально-техническому обеспечению образовательной программы</a:t>
            </a:r>
          </a:p>
          <a:p>
            <a:r>
              <a:rPr lang="ru-RU" sz="1100" dirty="0" smtClean="0"/>
              <a:t>6.2. Требования к учебно-методическому обеспечению образовательной программы.</a:t>
            </a:r>
          </a:p>
          <a:p>
            <a:r>
              <a:rPr lang="ru-RU" sz="1100" dirty="0" smtClean="0">
                <a:solidFill>
                  <a:srgbClr val="00B050"/>
                </a:solidFill>
              </a:rPr>
              <a:t>6.3. Требования к практической подготовке обучающихся.</a:t>
            </a:r>
          </a:p>
          <a:p>
            <a:r>
              <a:rPr lang="ru-RU" sz="1100" dirty="0" smtClean="0">
                <a:solidFill>
                  <a:srgbClr val="00B050"/>
                </a:solidFill>
              </a:rPr>
              <a:t>6.4. Требования к организации воспитания обучающихся. 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6.5. Требования к кадровым условиям реализации образовательной программы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6.6 Требования к финансовым условиям реализации образовательной программы</a:t>
            </a:r>
          </a:p>
          <a:p>
            <a:r>
              <a:rPr lang="ru-RU" sz="1100" b="1" dirty="0" smtClean="0"/>
              <a:t>Раздел 7. Формирование фондов оценочных средств для проведения государственной итоговой аттестации </a:t>
            </a:r>
          </a:p>
          <a:p>
            <a:r>
              <a:rPr lang="ru-RU" sz="1100" b="1" dirty="0" smtClean="0"/>
              <a:t>Раздел 8. Разработчики примерной основной образовательной программы</a:t>
            </a:r>
          </a:p>
          <a:p>
            <a:r>
              <a:rPr lang="ru-RU" sz="1100" b="1" dirty="0" smtClean="0"/>
              <a:t>ПРИЛОЖЕНИЯ</a:t>
            </a:r>
            <a:endParaRPr lang="ru-RU" sz="11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40466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ПООП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77CC4164-BE60-4752-85BC-A2C276A53F7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2060848"/>
          <a:ext cx="8136904" cy="331236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61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8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56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5830">
                <a:tc rowSpan="5">
                  <a:txBody>
                    <a:bodyPr/>
                    <a:lstStyle/>
                    <a:p>
                      <a:r>
                        <a:rPr lang="ru-RU" sz="1000" i="0" dirty="0" smtClean="0">
                          <a:solidFill>
                            <a:schemeClr val="bg1"/>
                          </a:solidFill>
                        </a:rPr>
                        <a:t>При разработке образовательной программы организация устанавливает направленность, которая соответствует специальности в  целом/конкретизирует содержание программы путём ориентации на виды деятельности:</a:t>
                      </a:r>
                    </a:p>
                    <a:p>
                      <a:endParaRPr lang="ru-RU" sz="10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</a:rPr>
                        <a:t>Наименование направленности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</a:rPr>
                        <a:t>Виды деятельности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274">
                <a:tc vMerge="1">
                  <a:txBody>
                    <a:bodyPr/>
                    <a:lstStyle/>
                    <a:p>
                      <a:endParaRPr lang="ru-RU" sz="9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Предоставление туроператорских и турагентских услуг</a:t>
                      </a:r>
                      <a:endParaRPr lang="ru-RU" sz="1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ВД.01. Организация и контроль текущей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деятельности служб предприятий туризма и гостеприимства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ВД.02 А. Предоставление туроператорских и турагентских услуг</a:t>
                      </a:r>
                      <a:endParaRPr lang="ru-RU" sz="1000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198">
                <a:tc vMerge="1"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Предоставление экскурсионных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услуг</a:t>
                      </a:r>
                      <a:endParaRPr lang="ru-RU" sz="1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ВД.01. Организация и контроль текущей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деятельности служб предприятий туризма и гостеприимства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.02 Б. Предоставление экскурсионных услуг</a:t>
                      </a:r>
                      <a:endParaRPr lang="ru-RU" sz="10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074">
                <a:tc vMerge="1">
                  <a:txBody>
                    <a:bodyPr/>
                    <a:lstStyle/>
                    <a:p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Предоставление гостиничных услуг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ВД.01. Организация и контроль текущей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деятельности служб предприятий туризма и гостеприимства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.02 В. Предоставление гостиничных услуг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711998">
                <a:tc vMerge="1">
                  <a:txBody>
                    <a:bodyPr/>
                    <a:lstStyle/>
                    <a:p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Предоставление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услуг предприятия питания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ВД.01. Организация и контроль текущей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деятельности служб предприятий туризма и гостеприимства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ВД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.02 Г. Предоставление услуг предприятия питания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0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404664"/>
            <a:ext cx="81369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ПООП СПО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примере специальности 43.02.16 Туризм и гостеприимство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351B0502-BA6A-4F5F-954F-029F2FB5E8A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2132856"/>
          <a:ext cx="8136904" cy="3742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xmlns="" val="1756158002"/>
                    </a:ext>
                  </a:extLst>
                </a:gridCol>
                <a:gridCol w="6264697">
                  <a:extLst>
                    <a:ext uri="{9D8B030D-6E8A-4147-A177-3AD203B41FA5}">
                      <a16:colId xmlns:a16="http://schemas.microsoft.com/office/drawing/2014/main" xmlns="" val="754021828"/>
                    </a:ext>
                  </a:extLst>
                </a:gridCol>
              </a:tblGrid>
              <a:tr h="31481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bg1"/>
                          </a:solidFill>
                        </a:rPr>
                        <a:t>Наименование ПМ</a:t>
                      </a:r>
                      <a:endParaRPr lang="ru-RU" sz="105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bg1"/>
                          </a:solidFill>
                        </a:rPr>
                        <a:t>Наименование МДК</a:t>
                      </a:r>
                      <a:endParaRPr lang="ru-RU" sz="105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841851483"/>
                  </a:ext>
                </a:extLst>
              </a:tr>
              <a:tr h="693299"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ПМ.01</a:t>
                      </a:r>
                      <a:r>
                        <a:rPr lang="ru-RU" sz="1050" baseline="0" dirty="0" smtClean="0"/>
                        <a:t> </a:t>
                      </a:r>
                      <a:r>
                        <a:rPr lang="ru-RU" sz="1050" dirty="0" smtClean="0"/>
                        <a:t>Организация и контроль</a:t>
                      </a:r>
                      <a:r>
                        <a:rPr lang="ru-RU" sz="1050" baseline="0" dirty="0" smtClean="0"/>
                        <a:t> текущей деятельности служб предприятия туризма и гостеприимства</a:t>
                      </a:r>
                      <a:endParaRPr lang="ru-RU" sz="10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МДК.01.01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Координация работы служб предприятий туризма и гостеприимства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МДК.01.02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Изучение основ делопроизводства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МДК.01.03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Соблюдение норм этики делового общения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МДК.01.04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Осуществление расчетов с клиентом за предоставленные услуги туризма и гостеприимства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607973029"/>
                  </a:ext>
                </a:extLst>
              </a:tr>
              <a:tr h="472691">
                <a:tc>
                  <a:txBody>
                    <a:bodyPr/>
                    <a:lstStyle/>
                    <a:p>
                      <a:pPr algn="l"/>
                      <a:r>
                        <a:rPr lang="ru-RU" sz="1050" kern="1200" dirty="0" smtClean="0">
                          <a:effectLst/>
                        </a:rPr>
                        <a:t>ПМ.02 А. Предоставление туроператорских и турагентских услуг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МДК.02</a:t>
                      </a:r>
                      <a:r>
                        <a:rPr lang="ru-RU" sz="1050" baseline="0" dirty="0" smtClean="0">
                          <a:effectLst/>
                        </a:rPr>
                        <a:t> </a:t>
                      </a:r>
                      <a:r>
                        <a:rPr lang="ru-RU" sz="1050" dirty="0" smtClean="0">
                          <a:effectLst/>
                        </a:rPr>
                        <a:t>А </a:t>
                      </a:r>
                      <a:r>
                        <a:rPr lang="ru-RU" sz="1050" kern="1200" dirty="0" smtClean="0">
                          <a:effectLst/>
                        </a:rPr>
                        <a:t>Предоставление туроператорских услуг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МДК.02</a:t>
                      </a:r>
                      <a:r>
                        <a:rPr lang="ru-RU" sz="1050" baseline="0" dirty="0" smtClean="0">
                          <a:effectLst/>
                        </a:rPr>
                        <a:t> </a:t>
                      </a:r>
                      <a:r>
                        <a:rPr lang="ru-RU" sz="1050" dirty="0" smtClean="0">
                          <a:effectLst/>
                        </a:rPr>
                        <a:t>А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Предоставление турагентских услуг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 02 А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Координация качества выполнения турагентских услуг</a:t>
                      </a:r>
                      <a:endParaRPr lang="ru-RU" sz="10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4205856556"/>
                  </a:ext>
                </a:extLst>
              </a:tr>
              <a:tr h="500115">
                <a:tc>
                  <a:txBody>
                    <a:bodyPr/>
                    <a:lstStyle/>
                    <a:p>
                      <a:pPr algn="l"/>
                      <a:r>
                        <a:rPr lang="ru-RU" sz="1050" kern="1200" dirty="0" smtClean="0">
                          <a:effectLst/>
                        </a:rPr>
                        <a:t>ПМ.02 Б</a:t>
                      </a:r>
                      <a:r>
                        <a:rPr lang="ru-RU" sz="1050" kern="1200" baseline="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Предоставление экскурсионных услуг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6455" algn="l"/>
                        </a:tabLst>
                      </a:pPr>
                      <a:r>
                        <a:rPr lang="ru-RU" sz="1050" dirty="0" smtClean="0">
                          <a:effectLst/>
                        </a:rPr>
                        <a:t>МДК.02 Б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Оформление и обработка заказов клиентов экскурсионных услуг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46455" algn="l"/>
                        </a:tabLst>
                      </a:pPr>
                      <a:r>
                        <a:rPr lang="ru-RU" sz="1050" dirty="0" smtClean="0">
                          <a:effectLst/>
                        </a:rPr>
                        <a:t>МДК.02</a:t>
                      </a:r>
                      <a:r>
                        <a:rPr lang="ru-RU" sz="1050" baseline="0" dirty="0" smtClean="0">
                          <a:effectLst/>
                        </a:rPr>
                        <a:t> </a:t>
                      </a:r>
                      <a:r>
                        <a:rPr lang="ru-RU" sz="1050" dirty="0" smtClean="0">
                          <a:effectLst/>
                        </a:rPr>
                        <a:t>Б </a:t>
                      </a:r>
                      <a:r>
                        <a:rPr lang="ru-RU" sz="1050" kern="1200" dirty="0" smtClean="0">
                          <a:effectLst/>
                        </a:rPr>
                        <a:t>Координация работы по реализации заказа экскурсионных услуг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46455" algn="l"/>
                        </a:tabLst>
                      </a:pPr>
                      <a:r>
                        <a:rPr lang="ru-RU" sz="1050" dirty="0" smtClean="0">
                          <a:effectLst/>
                        </a:rPr>
                        <a:t>МДК.02 Б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Сопровождение туристов при прохождении маршрута (по видам туризма)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62196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ПМ.02</a:t>
                      </a:r>
                      <a:r>
                        <a:rPr lang="ru-RU" sz="1050" baseline="0" dirty="0" smtClean="0"/>
                        <a:t> В</a:t>
                      </a:r>
                      <a:r>
                        <a:rPr lang="ru-RU" sz="1050" dirty="0" smtClean="0"/>
                        <a:t> Предоставление гостиничных услуг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МДК.02 В</a:t>
                      </a:r>
                      <a:r>
                        <a:rPr lang="en-US" sz="1050" dirty="0" smtClean="0"/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Управление текущей деятельностью сотрудников служб, отделов гостиничного комплекса</a:t>
                      </a:r>
                      <a:endParaRPr lang="ru-RU" sz="1050" dirty="0" smtClean="0"/>
                    </a:p>
                    <a:p>
                      <a:r>
                        <a:rPr lang="ru-RU" sz="1050" dirty="0" smtClean="0"/>
                        <a:t>МДК.02 В</a:t>
                      </a:r>
                      <a:r>
                        <a:rPr lang="en-US" sz="1050" dirty="0" smtClean="0"/>
                        <a:t> </a:t>
                      </a:r>
                      <a:r>
                        <a:rPr lang="ru-RU" sz="1050" kern="1200" dirty="0" smtClean="0">
                          <a:effectLst/>
                        </a:rPr>
                        <a:t>Управление текущей деятельностью департаментов (служб, отделов) гостиничного комплекса </a:t>
                      </a:r>
                      <a:endParaRPr lang="en-US" sz="1050" kern="1200" dirty="0" smtClean="0">
                        <a:effectLst/>
                      </a:endParaRPr>
                    </a:p>
                    <a:p>
                      <a:r>
                        <a:rPr lang="ru-RU" sz="1050" kern="1200" dirty="0" smtClean="0">
                          <a:effectLst/>
                        </a:rPr>
                        <a:t>МДК.02</a:t>
                      </a:r>
                      <a:r>
                        <a:rPr lang="ru-RU" sz="1050" kern="1200" baseline="0" dirty="0" smtClean="0">
                          <a:effectLst/>
                        </a:rPr>
                        <a:t> В </a:t>
                      </a:r>
                      <a:r>
                        <a:rPr lang="ru-RU" sz="1050" kern="1200" dirty="0" smtClean="0">
                          <a:effectLst/>
                        </a:rPr>
                        <a:t>Координация деятельности сотрудников службы приема и размещения гостиничного комплекса или иного средства размещения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735882913"/>
                  </a:ext>
                </a:extLst>
              </a:tr>
              <a:tr h="801342">
                <a:tc>
                  <a:txBody>
                    <a:bodyPr/>
                    <a:lstStyle/>
                    <a:p>
                      <a:pPr algn="l"/>
                      <a:r>
                        <a:rPr lang="ru-RU" sz="1050" dirty="0" smtClean="0"/>
                        <a:t>ПМ.02 Г Предоставление услуг предприятия питания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МДК.02 Г </a:t>
                      </a:r>
                      <a:r>
                        <a:rPr lang="ru-RU" sz="1050" kern="1200" dirty="0" smtClean="0">
                          <a:effectLst/>
                        </a:rPr>
                        <a:t>Управление и контроль текущей деятельности сотрудников служб, отделов предприятия питания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МДК.02</a:t>
                      </a:r>
                      <a:r>
                        <a:rPr lang="ru-RU" sz="1050" baseline="0" dirty="0" smtClean="0">
                          <a:effectLst/>
                        </a:rPr>
                        <a:t> Г </a:t>
                      </a:r>
                      <a:r>
                        <a:rPr lang="ru-RU" sz="1050" kern="1200" dirty="0" smtClean="0">
                          <a:effectLst/>
                        </a:rPr>
                        <a:t>Управление текущей деятельностью департаментов (служб, отделов) предприятия питания</a:t>
                      </a:r>
                      <a:endParaRPr lang="ru-RU" sz="1050" baseline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МДК.02</a:t>
                      </a:r>
                      <a:r>
                        <a:rPr lang="ru-RU" sz="1050" baseline="0" dirty="0" smtClean="0">
                          <a:effectLst/>
                        </a:rPr>
                        <a:t> Г </a:t>
                      </a:r>
                      <a:r>
                        <a:rPr lang="ru-RU" sz="1050" kern="1200" dirty="0" smtClean="0">
                          <a:effectLst/>
                        </a:rPr>
                        <a:t>Предоставление услуг предприятия питания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2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1521</Words>
  <Application>Microsoft Office PowerPoint</Application>
  <PresentationFormat>Экран (4:3)</PresentationFormat>
  <Paragraphs>253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Инновации в деятельности Федерального учебно-методического объединения  в системе среднего профессионального образования  по укрупненной группе профессий, специальностей 43.00.00 Сервис и туризм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деятельности федерального учебно-методического объединения в системе среднего профессионального образования по укрупненной группе профессий, специальностей 43.00.00 Сервис и туризм</dc:title>
  <dc:creator>kuncevichea</dc:creator>
  <cp:lastModifiedBy>Учетная запись Майкрософт</cp:lastModifiedBy>
  <cp:revision>97</cp:revision>
  <dcterms:created xsi:type="dcterms:W3CDTF">2018-10-04T11:28:51Z</dcterms:created>
  <dcterms:modified xsi:type="dcterms:W3CDTF">2021-12-08T08:59:47Z</dcterms:modified>
</cp:coreProperties>
</file>