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308" r:id="rId5"/>
    <p:sldId id="304" r:id="rId6"/>
    <p:sldId id="307" r:id="rId7"/>
    <p:sldId id="303" r:id="rId8"/>
    <p:sldId id="323" r:id="rId9"/>
    <p:sldId id="325" r:id="rId10"/>
    <p:sldId id="319" r:id="rId11"/>
    <p:sldId id="328" r:id="rId12"/>
    <p:sldId id="329" r:id="rId13"/>
    <p:sldId id="326" r:id="rId14"/>
    <p:sldId id="320" r:id="rId15"/>
    <p:sldId id="269" r:id="rId16"/>
    <p:sldId id="33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576"/>
      </p:cViewPr>
      <p:guideLst>
        <p:guide orient="horz" pos="2124"/>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2B230-09D5-487D-888B-2816CD57BE11}"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F5BE7-1A0A-4B11-8850-AD89EC11C40A}"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F04258-5795-4A73-A62B-291242126800}"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20EA99-9FE1-4E16-9153-7D63D9588EA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720EA99-9FE1-4E16-9153-7D63D9588EA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720EA99-9FE1-4E16-9153-7D63D9588EA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8720EA99-9FE1-4E16-9153-7D63D9588EA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8720EA99-9FE1-4E16-9153-7D63D9588EA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8720EA99-9FE1-4E16-9153-7D63D9588EA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8720EA99-9FE1-4E16-9153-7D63D9588EA3}"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20EA99-9FE1-4E16-9153-7D63D9588EA3}"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20EA99-9FE1-4E16-9153-7D63D9588EA3}"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8720EA99-9FE1-4E16-9153-7D63D9588EA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8720EA99-9FE1-4E16-9153-7D63D9588EA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36BC7-1DB0-488E-9E8E-F85926172A69}"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0EA99-9FE1-4E16-9153-7D63D9588EA3}"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36BC7-1DB0-488E-9E8E-F85926172A69}"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3212976"/>
            <a:ext cx="8460432" cy="3168352"/>
          </a:xfrm>
        </p:spPr>
        <p:txBody>
          <a:bodyPr>
            <a:normAutofit fontScale="57500" lnSpcReduction="20000"/>
          </a:bodyPr>
          <a:lstStyle/>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400" dirty="0" smtClean="0">
              <a:solidFill>
                <a:schemeClr val="tx1"/>
              </a:solidFill>
            </a:endParaRPr>
          </a:p>
          <a:p>
            <a:pPr algn="r"/>
            <a:endParaRPr lang="ru-RU" sz="1400" dirty="0">
              <a:solidFill>
                <a:schemeClr val="tx1"/>
              </a:solidFill>
            </a:endParaRPr>
          </a:p>
          <a:p>
            <a:pPr algn="r"/>
            <a:endParaRPr lang="ru-RU" sz="1600" dirty="0" smtClean="0">
              <a:solidFill>
                <a:schemeClr val="tx1"/>
              </a:solidFill>
            </a:endParaRPr>
          </a:p>
          <a:p>
            <a:pPr algn="r"/>
            <a:r>
              <a:rPr lang="ru-RU" sz="3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Ананьева Татьяна Николаевна</a:t>
            </a:r>
            <a:r>
              <a:rPr lang="ru-RU" sz="2900" dirty="0" smtClean="0">
                <a:solidFill>
                  <a:schemeClr val="tx1"/>
                </a:solidFill>
                <a:latin typeface="Times New Roman" panose="02020603050405020304" pitchFamily="18" charset="0"/>
                <a:cs typeface="Times New Roman" panose="02020603050405020304" pitchFamily="18" charset="0"/>
              </a:rPr>
              <a:t>,</a:t>
            </a:r>
            <a:endParaRPr lang="ru-RU" sz="2900" dirty="0" smtClean="0">
              <a:solidFill>
                <a:schemeClr val="tx1"/>
              </a:solidFill>
              <a:latin typeface="Times New Roman" panose="02020603050405020304" pitchFamily="18" charset="0"/>
              <a:cs typeface="Times New Roman" panose="02020603050405020304" pitchFamily="18" charset="0"/>
            </a:endParaRPr>
          </a:p>
          <a:p>
            <a:pPr algn="r"/>
            <a:r>
              <a:rPr lang="ru-RU" sz="2900" dirty="0" smtClean="0">
                <a:solidFill>
                  <a:schemeClr val="tx1"/>
                </a:solidFill>
                <a:latin typeface="Times New Roman" panose="02020603050405020304" pitchFamily="18" charset="0"/>
                <a:cs typeface="Times New Roman" panose="02020603050405020304" pitchFamily="18" charset="0"/>
              </a:rPr>
              <a:t> </a:t>
            </a:r>
            <a:endParaRPr lang="ru-RU" sz="2900" dirty="0" smtClean="0">
              <a:solidFill>
                <a:schemeClr val="tx1"/>
              </a:solidFill>
              <a:latin typeface="Times New Roman" panose="02020603050405020304" pitchFamily="18" charset="0"/>
              <a:cs typeface="Times New Roman" panose="02020603050405020304" pitchFamily="18" charset="0"/>
            </a:endParaRPr>
          </a:p>
          <a:p>
            <a:pPr algn="r"/>
            <a:r>
              <a:rPr lang="ru-RU" sz="2900" dirty="0" smtClean="0">
                <a:solidFill>
                  <a:schemeClr val="tx1"/>
                </a:solidFill>
                <a:latin typeface="Times New Roman" panose="02020603050405020304" pitchFamily="18" charset="0"/>
                <a:cs typeface="Times New Roman" panose="02020603050405020304" pitchFamily="18" charset="0"/>
              </a:rPr>
              <a:t>председатель  ФУМО в системе СПО по УГПС 43.00.00 Сервис и туризм</a:t>
            </a:r>
            <a:endParaRPr lang="ru-RU" sz="2900" dirty="0" smtClean="0">
              <a:solidFill>
                <a:schemeClr val="tx1"/>
              </a:solidFill>
              <a:latin typeface="Times New Roman" panose="02020603050405020304" pitchFamily="18" charset="0"/>
              <a:cs typeface="Times New Roman" panose="02020603050405020304" pitchFamily="18" charset="0"/>
            </a:endParaRPr>
          </a:p>
          <a:p>
            <a:pPr algn="r"/>
            <a:r>
              <a:rPr lang="ru-RU" sz="2900" dirty="0" smtClean="0">
                <a:solidFill>
                  <a:schemeClr val="tx1"/>
                </a:solidFill>
                <a:latin typeface="Times New Roman" panose="02020603050405020304" pitchFamily="18" charset="0"/>
                <a:cs typeface="Times New Roman" panose="02020603050405020304" pitchFamily="18" charset="0"/>
              </a:rPr>
              <a:t>д. </a:t>
            </a:r>
            <a:r>
              <a:rPr lang="ru-RU" sz="2900" dirty="0" err="1" smtClean="0">
                <a:solidFill>
                  <a:schemeClr val="tx1"/>
                </a:solidFill>
                <a:latin typeface="Times New Roman" panose="02020603050405020304" pitchFamily="18" charset="0"/>
                <a:cs typeface="Times New Roman" panose="02020603050405020304" pitchFamily="18" charset="0"/>
              </a:rPr>
              <a:t>социол</a:t>
            </a:r>
            <a:r>
              <a:rPr lang="ru-RU" sz="2900" dirty="0" smtClean="0">
                <a:solidFill>
                  <a:schemeClr val="tx1"/>
                </a:solidFill>
                <a:latin typeface="Times New Roman" panose="02020603050405020304" pitchFamily="18" charset="0"/>
                <a:cs typeface="Times New Roman" panose="02020603050405020304" pitchFamily="18" charset="0"/>
              </a:rPr>
              <a:t>. н., профессор</a:t>
            </a:r>
            <a:endParaRPr lang="ru-RU" sz="2900" dirty="0" smtClean="0">
              <a:solidFill>
                <a:schemeClr val="tx1"/>
              </a:solidFill>
              <a:latin typeface="Times New Roman" panose="02020603050405020304" pitchFamily="18" charset="0"/>
              <a:cs typeface="Times New Roman" panose="02020603050405020304" pitchFamily="18" charset="0"/>
            </a:endParaRPr>
          </a:p>
          <a:p>
            <a:endParaRPr lang="ru-RU" sz="5100" dirty="0"/>
          </a:p>
        </p:txBody>
      </p:sp>
      <p:sp>
        <p:nvSpPr>
          <p:cNvPr id="4" name="Скругленный прямоугольник 3"/>
          <p:cNvSpPr/>
          <p:nvPr/>
        </p:nvSpPr>
        <p:spPr>
          <a:xfrm>
            <a:off x="611560" y="1916832"/>
            <a:ext cx="8136904" cy="2232248"/>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Направления деятельности</a:t>
            </a:r>
            <a:endPar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ФУМО в системе СПО по УГПС</a:t>
            </a:r>
            <a:endPar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43.00.00 Сервис и туризм </a:t>
            </a:r>
            <a:endParaRPr lang="ru-RU" sz="25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Скругленный прямоугольник 3"/>
          <p:cNvSpPr/>
          <p:nvPr/>
        </p:nvSpPr>
        <p:spPr>
          <a:xfrm>
            <a:off x="405130" y="305435"/>
            <a:ext cx="8343900" cy="66103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6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Разработка инструмента измерения и </a:t>
            </a:r>
            <a:r>
              <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оценочных средств по оценке освоения общих компетенций ФГОС СПО по УГПС 43.00.00 Сервис и туризм</a:t>
            </a:r>
            <a:endPar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3" name="Скругленный прямоугольник 4"/>
          <p:cNvSpPr/>
          <p:nvPr/>
        </p:nvSpPr>
        <p:spPr>
          <a:xfrm>
            <a:off x="404495" y="1116330"/>
            <a:ext cx="8344535" cy="86677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lnSpc>
                <a:spcPct val="100000"/>
              </a:lnSpc>
              <a:spcBef>
                <a:spcPct val="0"/>
              </a:spcBef>
              <a:spcAft>
                <a:spcPct val="0"/>
              </a:spcAft>
              <a:buFont typeface="Wingdings" panose="05000000000000000000" charset="0"/>
              <a:buNone/>
            </a:pPr>
            <a:r>
              <a:rPr lang="ru-RU" altLang="en-US" sz="1400">
                <a:solidFill>
                  <a:schemeClr val="tx1"/>
                </a:solidFill>
                <a:latin typeface="Times New Roman" panose="02020603050405020304" pitchFamily="18" charset="0"/>
                <a:cs typeface="Times New Roman" panose="02020603050405020304" pitchFamily="18" charset="0"/>
                <a:sym typeface="+mn-ea"/>
              </a:rPr>
              <a:t>П</a:t>
            </a:r>
            <a:r>
              <a:rPr lang="en-US" sz="1400">
                <a:solidFill>
                  <a:schemeClr val="tx1"/>
                </a:solidFill>
                <a:latin typeface="Times New Roman" panose="02020603050405020304" pitchFamily="18" charset="0"/>
                <a:cs typeface="Times New Roman" panose="02020603050405020304" pitchFamily="18" charset="0"/>
                <a:sym typeface="+mn-ea"/>
              </a:rPr>
              <a:t>роект Министерства просвещения Российской Федерации «Разработка и методическое обоснование моделей формирования и оценки общих компетенций выпускников среднего профессионального образования в целях подготовки к трудоустройству в условиях меняющегося рынка труда»</a:t>
            </a:r>
            <a:endParaRPr lang="en-US" altLang="en-US"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2" name="Скругленный прямоугольник 4"/>
          <p:cNvSpPr/>
          <p:nvPr/>
        </p:nvSpPr>
        <p:spPr>
          <a:xfrm>
            <a:off x="404495" y="2169160"/>
            <a:ext cx="6132830" cy="442849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lnSpc>
                <a:spcPct val="100000"/>
              </a:lnSpc>
              <a:spcBef>
                <a:spcPct val="0"/>
              </a:spcBef>
              <a:spcAft>
                <a:spcPct val="0"/>
              </a:spcAft>
              <a:buFont typeface="Wingdings" panose="05000000000000000000" charset="0"/>
              <a:buNone/>
            </a:pPr>
            <a:r>
              <a:rPr lang="ru-RU" altLang="en-US"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1. Совместно с НИУ ВШЭ</a:t>
            </a:r>
            <a:endParaRPr lang="ru-RU" altLang="en-US"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разрабо</a:t>
            </a:r>
            <a:r>
              <a:rPr lang="ru-RU"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тан</a:t>
            </a:r>
            <a:r>
              <a:rPr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 инструмент измерения общ</a:t>
            </a:r>
            <a:r>
              <a:rPr lang="ru-RU"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и</a:t>
            </a:r>
            <a:r>
              <a:rPr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х компетенций</a:t>
            </a:r>
            <a:r>
              <a:rPr sz="1200"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a:t>
            </a:r>
            <a:endPar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1</a:t>
            </a:r>
            <a:r>
              <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Выбирать способы решения задач профессиональной деятельности, применительно к различным контекста</a:t>
            </a:r>
            <a:r>
              <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м</a:t>
            </a:r>
            <a:r>
              <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a:t>
            </a:r>
            <a:endPar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2</a:t>
            </a:r>
            <a:r>
              <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Осуществлять поиск, анализ и интерпретацию информации, необходимой для выполнения задач профессиональной деятельности;</a:t>
            </a:r>
            <a:endPar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3</a:t>
            </a:r>
            <a:r>
              <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Планировать и реализовывать собственное профессиональное и личностное развитие;</a:t>
            </a:r>
            <a:endPar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4</a:t>
            </a:r>
            <a:r>
              <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Работать в коллективе и команде, эффективно взаимодействовать с коллегами, руководством, клиентами;</a:t>
            </a:r>
            <a:endPar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5</a:t>
            </a:r>
            <a:r>
              <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Осуществлять устную и письменную коммуникацию на государственном языке с учетом особенностей социального и культурного контекста;</a:t>
            </a:r>
            <a:endPar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sz="12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ОК 9</a:t>
            </a:r>
            <a:r>
              <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Использовать информационные технологии в профессиональной деятельности</a:t>
            </a:r>
            <a:r>
              <a:rPr lang="ru-RU"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a:t>
            </a:r>
            <a:endParaRPr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sz="1200" u="sng"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для специальности 43.02.14 «Гостиничное дело».</a:t>
            </a:r>
            <a:endParaRPr sz="1200" u="sng"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sz="1200" u="sng"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altLang="en-US" sz="1200"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2. </a:t>
            </a:r>
            <a:r>
              <a:rPr lang="ru-RU" altLang="en-US"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Проведено тестирование студентов ГБПОУ «1-й МОК»</a:t>
            </a:r>
            <a:r>
              <a:rPr lang="ru-RU" altLang="en-US" sz="1200" dirty="0" smtClean="0">
                <a:solidFill>
                  <a:schemeClr val="tx1"/>
                </a:solidFill>
                <a:effectLst>
                  <a:outerShdw blurRad="38100" dist="38100" dir="2700000" algn="tl">
                    <a:srgbClr val="000000">
                      <a:alpha val="43137"/>
                    </a:srgbClr>
                  </a:outerShdw>
                </a:effectLst>
                <a:uFillTx/>
                <a:latin typeface="Times New Roman" panose="02020603050405020304" pitchFamily="18" charset="0"/>
                <a:ea typeface="Calibri" panose="020F0502020204030204" pitchFamily="34" charset="0"/>
                <a:cs typeface="Times New Roman" panose="02020603050405020304" pitchFamily="18" charset="0"/>
                <a:sym typeface="+mn-ea"/>
              </a:rPr>
              <a:t> </a:t>
            </a:r>
            <a:r>
              <a:rPr lang="ru-RU" altLang="en-US" sz="1200"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по разработанным заданиям сценарного типа в форме когнитивной лаборатории.</a:t>
            </a:r>
            <a:endParaRPr lang="ru-RU" altLang="en-US" sz="1200" dirty="0" smtClean="0">
              <a:solidFill>
                <a:schemeClr val="tx1"/>
              </a:solidFill>
              <a:effectLst>
                <a:outerShdw blurRad="38100" dist="38100" dir="2700000" algn="tl">
                  <a:srgbClr val="000000">
                    <a:alpha val="43137"/>
                  </a:srgbClr>
                </a:outerShdw>
              </a:effectLst>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altLang="en-US" sz="1200" dirty="0" smtClean="0">
              <a:solidFill>
                <a:schemeClr val="tx1"/>
              </a:solidFill>
              <a:effectLst>
                <a:outerShdw blurRad="38100" dist="38100" dir="2700000" algn="tl">
                  <a:srgbClr val="000000">
                    <a:alpha val="43137"/>
                  </a:srgbClr>
                </a:outerShdw>
              </a:effectLst>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altLang="en-US" sz="1200"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3. </a:t>
            </a:r>
            <a:r>
              <a:rPr lang="ru-RU" altLang="en-US" sz="1200" b="1" dirty="0" smtClean="0">
                <a:solidFill>
                  <a:schemeClr val="tx1"/>
                </a:solidFill>
                <a:effectLst/>
                <a:uFillTx/>
                <a:latin typeface="Times New Roman" panose="02020603050405020304" pitchFamily="18" charset="0"/>
                <a:ea typeface="Calibri" panose="020F0502020204030204" pitchFamily="34" charset="0"/>
                <a:cs typeface="Times New Roman" panose="02020603050405020304" pitchFamily="18" charset="0"/>
                <a:sym typeface="+mn-ea"/>
              </a:rPr>
              <a:t>Внесены </a:t>
            </a:r>
            <a:r>
              <a:rPr lang="ru-RU" sz="1200" b="1" dirty="0">
                <a:solidFill>
                  <a:schemeClr val="tx1"/>
                </a:solidFill>
                <a:effectLst/>
                <a:latin typeface="Times New Roman" panose="02020603050405020304" pitchFamily="18" charset="0"/>
                <a:cs typeface="Times New Roman" panose="02020603050405020304" pitchFamily="18" charset="0"/>
                <a:sym typeface="+mn-ea"/>
              </a:rPr>
              <a:t>замечания и предложения </a:t>
            </a:r>
            <a:r>
              <a:rPr lang="ru-RU" sz="1200" dirty="0">
                <a:solidFill>
                  <a:schemeClr val="tx1"/>
                </a:solidFill>
                <a:latin typeface="Times New Roman" panose="02020603050405020304" pitchFamily="18" charset="0"/>
                <a:cs typeface="Times New Roman" panose="02020603050405020304" pitchFamily="18" charset="0"/>
                <a:sym typeface="+mn-ea"/>
              </a:rPr>
              <a:t>по доработке Методических рекомендаций по внедрению моделей формирования и оценки общих компетенций</a:t>
            </a:r>
            <a:endParaRPr lang="ru-RU" altLang="en-US" sz="12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pic>
        <p:nvPicPr>
          <p:cNvPr id="5" name="Picture 4" descr="138351833cbd89343273284cecccdce7"/>
          <p:cNvPicPr>
            <a:picLocks noChangeAspect="1"/>
          </p:cNvPicPr>
          <p:nvPr/>
        </p:nvPicPr>
        <p:blipFill>
          <a:blip r:embed="rId1"/>
          <a:stretch>
            <a:fillRect/>
          </a:stretch>
        </p:blipFill>
        <p:spPr>
          <a:xfrm>
            <a:off x="5761990" y="2637155"/>
            <a:ext cx="3837305" cy="3837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Скругленный прямоугольник 3"/>
          <p:cNvSpPr/>
          <p:nvPr/>
        </p:nvSpPr>
        <p:spPr>
          <a:xfrm>
            <a:off x="509270" y="464820"/>
            <a:ext cx="8239760" cy="91186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Создание Центра оценки квалификации в сфере гостеприимства</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совместно с СПК в сфере гостеприимства</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3" name="Скругленный прямоугольник 4"/>
          <p:cNvSpPr/>
          <p:nvPr/>
        </p:nvSpPr>
        <p:spPr>
          <a:xfrm>
            <a:off x="509270" y="1689735"/>
            <a:ext cx="8240395" cy="484949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lnSpc>
                <a:spcPct val="100000"/>
              </a:lnSpc>
              <a:spcBef>
                <a:spcPct val="0"/>
              </a:spcBef>
              <a:spcAft>
                <a:spcPct val="0"/>
              </a:spcAft>
              <a:buFont typeface="Wingdings" panose="05000000000000000000" charset="0"/>
              <a:buNone/>
            </a:pPr>
            <a:r>
              <a:rPr lang="ru-RU" sz="1400" b="1" u="sng"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Основные функции Центра оценки квалификации</a:t>
            </a:r>
            <a:endParaRPr lang="ru-RU" sz="1400" b="1" u="sng"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1.Организация и проведение независимой оценки квалификации в соответствии с областью деятельности;</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2.Предоставление соискателям необходимой информации о правилах и процедуре проведения независимой оценки квалификации в форме профессионального экзамена;</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3.Консультация соискателей по процедуре проведения независимой оценки квалификации в форме профессионального экзамена;</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4.Оформление и выдача соискателю свидетельства о квалификации (в случае получения соискателем неудовлетворительной оценки при прохождении профессионального экзамена оформление и выдача заключения о прохождении профессионального экзамена, включающее рекомендации для соискателя);</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5.Предоставление сведений о результатах проведения независимой оценки квалификации в Совет по профессиональным квалификациям;</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6.Проведение профессионально-общественной аккредитации программ высшего образования (бакалавриат, магистратура), среднего профессионального образования и дополнительного образования;</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7.Проведение экспертизы учебных программ и других учебных материалов, в том числе учебников и учебных пособий, по направлению деятельности;</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8.Проведение независимой оценки качества образования.</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5" name="Скругленный прямоугольник 4"/>
          <p:cNvSpPr/>
          <p:nvPr/>
        </p:nvSpPr>
        <p:spPr>
          <a:xfrm>
            <a:off x="579120" y="458470"/>
            <a:ext cx="8210550" cy="173291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marL="0" indent="0" algn="ctr">
              <a:buNone/>
            </a:pPr>
            <a:r>
              <a:rPr lang="en-GB" altLang="ru-RU" b="1">
                <a:solidFill>
                  <a:schemeClr val="tx1"/>
                </a:solidFill>
                <a:latin typeface="Times New Roman" panose="02020603050405020304" pitchFamily="18" charset="0"/>
                <a:cs typeface="Times New Roman" panose="02020603050405020304" pitchFamily="18" charset="0"/>
                <a:sym typeface="+mn-ea"/>
              </a:rPr>
              <a:t>3</a:t>
            </a:r>
            <a:r>
              <a:rPr lang="ru-RU" altLang="en-US" b="1">
                <a:solidFill>
                  <a:schemeClr val="tx1"/>
                </a:solidFill>
                <a:latin typeface="Times New Roman" panose="02020603050405020304" pitchFamily="18" charset="0"/>
                <a:cs typeface="Times New Roman" panose="02020603050405020304" pitchFamily="18" charset="0"/>
                <a:sym typeface="+mn-ea"/>
              </a:rPr>
              <a:t>. Повышение доступности программ среднего профессионального образования для инвалидов и граждан с ограниченными возможностями, профессиональным обучением и переподготовкой тех, кто лишился работы из-за распространения новой коронавирусной инфекции </a:t>
            </a:r>
            <a:endParaRPr lang="ru-RU" altLang="en-US" b="1" dirty="0">
              <a:solidFill>
                <a:schemeClr val="tx1"/>
              </a:solidFill>
              <a:latin typeface="Times New Roman" panose="02020603050405020304" pitchFamily="18" charset="0"/>
              <a:cs typeface="Times New Roman" panose="02020603050405020304" pitchFamily="18" charset="0"/>
              <a:sym typeface="+mn-ea"/>
            </a:endParaRPr>
          </a:p>
        </p:txBody>
      </p:sp>
      <p:sp>
        <p:nvSpPr>
          <p:cNvPr id="2" name="Скругленный прямоугольник 4"/>
          <p:cNvSpPr/>
          <p:nvPr/>
        </p:nvSpPr>
        <p:spPr>
          <a:xfrm>
            <a:off x="4338955" y="2495550"/>
            <a:ext cx="4105910" cy="373697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algn="ctr" fontAlgn="base">
              <a:spcBef>
                <a:spcPct val="0"/>
              </a:spcBef>
              <a:spcAft>
                <a:spcPct val="0"/>
              </a:spcAft>
            </a:pP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По заданию ООО СП «Содружество»</a:t>
            </a:r>
            <a:endPar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ctr" fontAlgn="base">
              <a:spcBef>
                <a:spcPct val="0"/>
              </a:spcBef>
              <a:spcAft>
                <a:spcPct val="0"/>
              </a:spcAft>
            </a:pP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проведена экспертиза конкурсных заданий «Абилимпикс» по компетенциям:</a:t>
            </a:r>
            <a:endPar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1.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Карвинг</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2.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Клининг</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3.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Ресторанный сервис</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4.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Кулинарное дело</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5.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Поварское дело</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6.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Выпечка хлебобулочных изделий</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7.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Кондитерское дело</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8.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Декорирование тортов</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9.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Ногтевой сервис</a:t>
            </a: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algn="l" fontAlgn="base">
              <a:spcBef>
                <a:spcPct val="0"/>
              </a:spcBef>
              <a:spcAft>
                <a:spcPct val="0"/>
              </a:spcAft>
            </a:pPr>
            <a:r>
              <a:rPr lang="en-GB" alt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10. </a:t>
            </a: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Парикмахерское искусство.</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0" name="Content Placeholder 9" descr="c0e5117342c192c59e2c2560422c641e"/>
          <p:cNvPicPr>
            <a:picLocks noChangeAspect="1"/>
          </p:cNvPicPr>
          <p:nvPr>
            <p:ph idx="1"/>
          </p:nvPr>
        </p:nvPicPr>
        <p:blipFill>
          <a:blip r:embed="rId1"/>
          <a:stretch>
            <a:fillRect/>
          </a:stretch>
        </p:blipFill>
        <p:spPr>
          <a:xfrm>
            <a:off x="990600" y="2590800"/>
            <a:ext cx="2672080" cy="33350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325120"/>
            <a:ext cx="8136890" cy="127571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Российской Федерации</a:t>
            </a:r>
            <a:endPar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pPr>
            <a:r>
              <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№1689 от 15 октября 2020 г. «О реализации пилотного проекта по ускоренной разработке профессиональных стандартов по перспективным профессиям будущего и актуализации федеральных государственных образовательных стандартов, а также соответствующих образовательных программ»</a:t>
            </a:r>
            <a:endPar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Скругленный прямоугольник 4"/>
          <p:cNvSpPr/>
          <p:nvPr/>
        </p:nvSpPr>
        <p:spPr>
          <a:xfrm>
            <a:off x="539750" y="2218055"/>
            <a:ext cx="3960495" cy="381635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sz="1600" b="1" dirty="0">
                <a:solidFill>
                  <a:schemeClr val="tx1"/>
                </a:solidFill>
                <a:latin typeface="Times New Roman" panose="02020603050405020304" pitchFamily="18" charset="0"/>
                <a:cs typeface="Times New Roman" panose="02020603050405020304" pitchFamily="18" charset="0"/>
              </a:rPr>
              <a:t>Реализовать с 1 ноября 2020 г. по 1 ноября 2021 г. пилотный проект по ускоренной разработке профессиональных стандартов по перспективным профессиям будущего и актуализации федеральных государственных образовательных стандартов, а также соответствующих образовательных программ.</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4"/>
          <p:cNvSpPr/>
          <p:nvPr/>
        </p:nvSpPr>
        <p:spPr>
          <a:xfrm>
            <a:off x="4716145" y="3938905"/>
            <a:ext cx="3960495" cy="209550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algn="ctr" fontAlgn="base">
              <a:spcBef>
                <a:spcPct val="0"/>
              </a:spcBef>
              <a:spcAft>
                <a:spcPct val="0"/>
              </a:spcAft>
            </a:pPr>
            <a:r>
              <a:rPr lang="ru-RU" sz="1600" dirty="0">
                <a:solidFill>
                  <a:schemeClr val="tx1"/>
                </a:solidFill>
                <a:latin typeface="Times New Roman" panose="02020603050405020304" pitchFamily="18" charset="0"/>
                <a:cs typeface="Times New Roman" panose="02020603050405020304" pitchFamily="18" charset="0"/>
              </a:rPr>
              <a:t>1. Проекты ФГОС СПО, ПС и предложения по проекту перечня профессий и специальностей;</a:t>
            </a:r>
            <a:endParaRPr lang="ru-RU" sz="1600"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sz="1600"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sz="1600" dirty="0">
                <a:solidFill>
                  <a:schemeClr val="tx1"/>
                </a:solidFill>
                <a:latin typeface="Times New Roman" panose="02020603050405020304" pitchFamily="18" charset="0"/>
                <a:cs typeface="Times New Roman" panose="02020603050405020304" pitchFamily="18" charset="0"/>
              </a:rPr>
              <a:t>2. Центр синхронизации форм оценки качества подготовки обучающихся образовательных организаций</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target_PNG28"/>
          <p:cNvPicPr>
            <a:picLocks noChangeAspect="1"/>
          </p:cNvPicPr>
          <p:nvPr/>
        </p:nvPicPr>
        <p:blipFill>
          <a:blip r:embed="rId1"/>
          <a:stretch>
            <a:fillRect/>
          </a:stretch>
        </p:blipFill>
        <p:spPr>
          <a:xfrm>
            <a:off x="5420995" y="1793875"/>
            <a:ext cx="2182495" cy="203263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325120"/>
            <a:ext cx="8136890" cy="127571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Приказ Министерства труда и социальной защиты Российской Федерации №744 от 26 октября 2020 года «Об утверждении списка 50 наиболее востребованных на рынке труда, новых и перспективных профессий, требующих среднее профессионального образования</a:t>
            </a:r>
            <a:endParaRPr lang="ru-RU" sz="1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Скругленный прямоугольник 4"/>
          <p:cNvSpPr/>
          <p:nvPr/>
        </p:nvSpPr>
        <p:spPr>
          <a:xfrm>
            <a:off x="539750" y="2329180"/>
            <a:ext cx="3960495" cy="335216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b="1" dirty="0">
                <a:solidFill>
                  <a:schemeClr val="tx1"/>
                </a:solidFill>
                <a:latin typeface="Times New Roman" panose="02020603050405020304" pitchFamily="18" charset="0"/>
                <a:cs typeface="Times New Roman" panose="02020603050405020304" pitchFamily="18" charset="0"/>
              </a:rPr>
              <a:t>- Повар, кондитер</a:t>
            </a:r>
            <a:endParaRPr lang="ru-RU" b="1"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b="1"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b="1" dirty="0">
                <a:solidFill>
                  <a:schemeClr val="tx1"/>
                </a:solidFill>
                <a:latin typeface="Times New Roman" panose="02020603050405020304" pitchFamily="18" charset="0"/>
                <a:cs typeface="Times New Roman" panose="02020603050405020304" pitchFamily="18" charset="0"/>
              </a:rPr>
              <a:t>- Специалист индустрии красоты</a:t>
            </a:r>
            <a:endParaRPr lang="ru-RU" b="1"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b="1" dirty="0">
              <a:solidFill>
                <a:schemeClr val="tx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b="1" dirty="0">
                <a:solidFill>
                  <a:schemeClr val="tx1"/>
                </a:solidFill>
                <a:latin typeface="Times New Roman" panose="02020603050405020304" pitchFamily="18" charset="0"/>
                <a:cs typeface="Times New Roman" panose="02020603050405020304" pitchFamily="18" charset="0"/>
              </a:rPr>
              <a:t>- Специалист по гостеприимству</a:t>
            </a:r>
            <a:r>
              <a:rPr lang="ru-RU" sz="1600" b="1" dirty="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3" name="Content Placeholder 2"/>
          <p:cNvPicPr>
            <a:picLocks noChangeAspect="1"/>
          </p:cNvPicPr>
          <p:nvPr>
            <p:ph idx="1"/>
          </p:nvPr>
        </p:nvPicPr>
        <p:blipFill>
          <a:blip r:embed="rId1"/>
          <a:stretch>
            <a:fillRect/>
          </a:stretch>
        </p:blipFill>
        <p:spPr>
          <a:xfrm>
            <a:off x="4798695" y="2329180"/>
            <a:ext cx="2307590" cy="2886710"/>
          </a:xfrm>
          <a:prstGeom prst="rect">
            <a:avLst/>
          </a:prstGeom>
        </p:spPr>
      </p:pic>
      <p:pic>
        <p:nvPicPr>
          <p:cNvPr id="2" name="Picture 1" descr="chef_PNG130"/>
          <p:cNvPicPr>
            <a:picLocks noChangeAspect="1"/>
          </p:cNvPicPr>
          <p:nvPr/>
        </p:nvPicPr>
        <p:blipFill>
          <a:blip r:embed="rId2"/>
          <a:stretch>
            <a:fillRect/>
          </a:stretch>
        </p:blipFill>
        <p:spPr>
          <a:xfrm>
            <a:off x="6261100" y="1600835"/>
            <a:ext cx="2555240" cy="2733040"/>
          </a:xfrm>
          <a:prstGeom prst="rect">
            <a:avLst/>
          </a:prstGeom>
        </p:spPr>
      </p:pic>
      <p:pic>
        <p:nvPicPr>
          <p:cNvPr id="9" name="Picture 8" descr="scene-4"/>
          <p:cNvPicPr>
            <a:picLocks noChangeAspect="1"/>
          </p:cNvPicPr>
          <p:nvPr/>
        </p:nvPicPr>
        <p:blipFill>
          <a:blip r:embed="rId3"/>
          <a:stretch>
            <a:fillRect/>
          </a:stretch>
        </p:blipFill>
        <p:spPr>
          <a:xfrm>
            <a:off x="5781675" y="4277360"/>
            <a:ext cx="2616200" cy="21551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3"/>
          <p:cNvSpPr/>
          <p:nvPr/>
        </p:nvSpPr>
        <p:spPr>
          <a:xfrm>
            <a:off x="1482090" y="471170"/>
            <a:ext cx="6626860" cy="359918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algn="ctr"/>
            <a:r>
              <a:rPr lang="ru-RU" sz="2000" b="1" dirty="0">
                <a:solidFill>
                  <a:schemeClr val="tx1"/>
                </a:solidFill>
                <a:latin typeface="Times New Roman" panose="02020603050405020304" pitchFamily="18" charset="0"/>
                <a:cs typeface="Times New Roman" panose="02020603050405020304" pitchFamily="18" charset="0"/>
              </a:rPr>
              <a:t>«Система среднего профессионального образования в России опережает отечественные вузы с точки зрения качества подготовки и обучения профессиональным навыкам»</a:t>
            </a:r>
            <a:endParaRPr lang="ru-RU" sz="1600" b="1" dirty="0">
              <a:solidFill>
                <a:schemeClr val="tx1"/>
              </a:solidFill>
              <a:latin typeface="Times New Roman" panose="02020603050405020304" pitchFamily="18" charset="0"/>
              <a:cs typeface="Times New Roman" panose="02020603050405020304" pitchFamily="18" charset="0"/>
            </a:endParaRPr>
          </a:p>
          <a:p>
            <a:pPr algn="ct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Первый заместитель Министра просвещения</a:t>
            </a: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Российской Федерации</a:t>
            </a:r>
            <a:endParaRPr lang="ru-RU" sz="1600" b="1" dirty="0">
              <a:solidFill>
                <a:schemeClr val="tx1"/>
              </a:solidFill>
              <a:latin typeface="Times New Roman" panose="02020603050405020304" pitchFamily="18" charset="0"/>
              <a:cs typeface="Times New Roman" panose="02020603050405020304" pitchFamily="18" charset="0"/>
            </a:endParaRPr>
          </a:p>
          <a:p>
            <a:pPr algn="ct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ГЛУШКО ДМИТРИЙ ЕВГЕНЬЕВИЧ</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steam2"/>
          <p:cNvPicPr>
            <a:picLocks noChangeAspect="1"/>
          </p:cNvPicPr>
          <p:nvPr/>
        </p:nvPicPr>
        <p:blipFill>
          <a:blip r:embed="rId1"/>
          <a:stretch>
            <a:fillRect/>
          </a:stretch>
        </p:blipFill>
        <p:spPr>
          <a:xfrm>
            <a:off x="1461770" y="4215765"/>
            <a:ext cx="6668135" cy="22923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74720" y="1315085"/>
            <a:ext cx="5314950" cy="525018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algn="ctr"/>
            <a:endParaRPr lang="ru-RU" dirty="0"/>
          </a:p>
        </p:txBody>
      </p:sp>
      <p:sp>
        <p:nvSpPr>
          <p:cNvPr id="5" name="Скругленный прямоугольник 4"/>
          <p:cNvSpPr/>
          <p:nvPr/>
        </p:nvSpPr>
        <p:spPr>
          <a:xfrm>
            <a:off x="579120" y="563880"/>
            <a:ext cx="8210550" cy="43561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b="1" dirty="0">
                <a:solidFill>
                  <a:prstClr val="black"/>
                </a:solidFill>
                <a:latin typeface="Times New Roman" panose="02020603050405020304" pitchFamily="18" charset="0"/>
                <a:cs typeface="Times New Roman" panose="02020603050405020304" pitchFamily="18" charset="0"/>
              </a:rPr>
              <a:t>Поручения Правительства Российской Федерации</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2" name="Content Placeholder 1"/>
          <p:cNvSpPr/>
          <p:nvPr>
            <p:ph sz="half" idx="2"/>
          </p:nvPr>
        </p:nvSpPr>
        <p:spPr>
          <a:xfrm>
            <a:off x="3652520" y="1511935"/>
            <a:ext cx="4959350" cy="2276475"/>
          </a:xfrm>
        </p:spPr>
        <p:txBody>
          <a:bodyPr>
            <a:noAutofit/>
          </a:bodyPr>
          <a:p>
            <a:pPr marL="0" indent="0" algn="ctr">
              <a:buNone/>
            </a:pPr>
            <a:r>
              <a:rPr lang="en-GB" altLang="ru-RU" sz="1600" b="1">
                <a:latin typeface="Times New Roman" panose="02020603050405020304" pitchFamily="18" charset="0"/>
                <a:cs typeface="Times New Roman" panose="02020603050405020304" pitchFamily="18" charset="0"/>
              </a:rPr>
              <a:t>1</a:t>
            </a:r>
            <a:r>
              <a:rPr lang="ru-RU" altLang="ru-RU" sz="1600" b="1">
                <a:latin typeface="Times New Roman" panose="02020603050405020304" pitchFamily="18" charset="0"/>
                <a:cs typeface="Times New Roman" panose="02020603050405020304" pitchFamily="18" charset="0"/>
              </a:rPr>
              <a:t>. Обеспечение экономики страны </a:t>
            </a:r>
            <a:r>
              <a:rPr lang="ru-RU" sz="1600" b="1" dirty="0">
                <a:latin typeface="Times New Roman" panose="02020603050405020304" pitchFamily="18" charset="0"/>
                <a:cs typeface="Times New Roman" panose="02020603050405020304" pitchFamily="18" charset="0"/>
                <a:sym typeface="+mn-ea"/>
              </a:rPr>
              <a:t>квалифициованными кадрами со средним профессиональным образованием</a:t>
            </a:r>
            <a:endParaRPr lang="ru-RU" sz="1600" b="1" dirty="0">
              <a:latin typeface="Times New Roman" panose="02020603050405020304" pitchFamily="18" charset="0"/>
              <a:cs typeface="Times New Roman" panose="02020603050405020304" pitchFamily="18" charset="0"/>
              <a:sym typeface="+mn-ea"/>
            </a:endParaRPr>
          </a:p>
          <a:p>
            <a:pPr marL="0" indent="0" algn="ctr">
              <a:buNone/>
            </a:pPr>
            <a:endParaRPr lang="ru-RU" sz="1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ru-RU" altLang="ru-RU" sz="1600" b="1">
                <a:latin typeface="Times New Roman" panose="02020603050405020304" pitchFamily="18" charset="0"/>
                <a:cs typeface="Times New Roman" panose="02020603050405020304" pitchFamily="18" charset="0"/>
              </a:rPr>
              <a:t> 2. </a:t>
            </a:r>
            <a:r>
              <a:rPr lang="ru-RU" altLang="en-US" sz="1600" b="1">
                <a:latin typeface="Times New Roman" panose="02020603050405020304" pitchFamily="18" charset="0"/>
                <a:cs typeface="Times New Roman" panose="02020603050405020304" pitchFamily="18" charset="0"/>
                <a:sym typeface="+mn-ea"/>
              </a:rPr>
              <a:t>Совершенствование системы оценки качества среднего общего образования при реализации соответствующих программ</a:t>
            </a:r>
            <a:endParaRPr lang="ru-RU" altLang="en-US" sz="1600" b="1">
              <a:latin typeface="Times New Roman" panose="02020603050405020304" pitchFamily="18" charset="0"/>
              <a:cs typeface="Times New Roman" panose="02020603050405020304" pitchFamily="18" charset="0"/>
            </a:endParaRPr>
          </a:p>
          <a:p>
            <a:pPr marL="0" indent="0" algn="ctr">
              <a:buNone/>
            </a:pPr>
            <a:endParaRPr lang="en-GB" altLang="ru-RU" sz="1600" b="1">
              <a:latin typeface="Times New Roman" panose="02020603050405020304" pitchFamily="18" charset="0"/>
              <a:cs typeface="Times New Roman" panose="02020603050405020304" pitchFamily="18" charset="0"/>
            </a:endParaRPr>
          </a:p>
          <a:p>
            <a:pPr marL="0" indent="0" algn="ctr">
              <a:buNone/>
            </a:pPr>
            <a:r>
              <a:rPr lang="en-GB" altLang="ru-RU" sz="1600" b="1">
                <a:latin typeface="Times New Roman" panose="02020603050405020304" pitchFamily="18" charset="0"/>
                <a:cs typeface="Times New Roman" panose="02020603050405020304" pitchFamily="18" charset="0"/>
              </a:rPr>
              <a:t>3</a:t>
            </a:r>
            <a:r>
              <a:rPr lang="ru-RU" altLang="en-US" sz="1600" b="1">
                <a:latin typeface="Times New Roman" panose="02020603050405020304" pitchFamily="18" charset="0"/>
                <a:cs typeface="Times New Roman" panose="02020603050405020304" pitchFamily="18" charset="0"/>
              </a:rPr>
              <a:t>. Повышение доступности программ среднего профессионального образования для инвалидов и граждан с ограниченными возможностями, профессиональным обучением и переподготовкой тех, кто лишился работы из-за распространения новой коронавирусной инфекции </a:t>
            </a:r>
            <a:endParaRPr lang="ru-RU" altLang="en-US" sz="1600" b="1">
              <a:latin typeface="Times New Roman" panose="02020603050405020304" pitchFamily="18" charset="0"/>
              <a:cs typeface="Times New Roman" panose="02020603050405020304" pitchFamily="18" charset="0"/>
            </a:endParaRPr>
          </a:p>
          <a:p>
            <a:pPr marL="0" indent="0" algn="ctr">
              <a:buNone/>
            </a:pPr>
            <a:endParaRPr lang="ru-RU" altLang="en-US" sz="1600" b="1">
              <a:latin typeface="Times New Roman" panose="02020603050405020304" pitchFamily="18" charset="0"/>
              <a:cs typeface="Times New Roman" panose="02020603050405020304" pitchFamily="18" charset="0"/>
            </a:endParaRPr>
          </a:p>
          <a:p>
            <a:pPr marL="0" indent="0" algn="ctr">
              <a:buNone/>
            </a:pPr>
            <a:r>
              <a:rPr lang="ru-RU" altLang="en-US" sz="1600" b="1">
                <a:latin typeface="Times New Roman" panose="02020603050405020304" pitchFamily="18" charset="0"/>
                <a:cs typeface="Times New Roman" panose="02020603050405020304" pitchFamily="18" charset="0"/>
              </a:rPr>
              <a:t>4. Формирование общественно-государственной системы воспитания и социализации обучающихся СПО</a:t>
            </a:r>
            <a:endParaRPr lang="ru-RU" altLang="en-US" sz="1600" b="1">
              <a:latin typeface="Times New Roman" panose="02020603050405020304" pitchFamily="18" charset="0"/>
              <a:cs typeface="Times New Roman" panose="02020603050405020304" pitchFamily="18" charset="0"/>
            </a:endParaRPr>
          </a:p>
        </p:txBody>
      </p:sp>
      <p:pic>
        <p:nvPicPr>
          <p:cNvPr id="7" name="Picture 6" descr="accessibility-png-2"/>
          <p:cNvPicPr>
            <a:picLocks noChangeAspect="1"/>
          </p:cNvPicPr>
          <p:nvPr/>
        </p:nvPicPr>
        <p:blipFill>
          <a:blip r:embed="rId1"/>
          <a:stretch>
            <a:fillRect/>
          </a:stretch>
        </p:blipFill>
        <p:spPr>
          <a:xfrm>
            <a:off x="422275" y="2312670"/>
            <a:ext cx="2858770" cy="28587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79120" y="391795"/>
            <a:ext cx="8210550" cy="133032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ru-RU" sz="1600" b="1" dirty="0">
                <a:solidFill>
                  <a:prstClr val="black"/>
                </a:solidFill>
                <a:latin typeface="Times New Roman" panose="02020603050405020304" pitchFamily="18" charset="0"/>
                <a:cs typeface="Times New Roman" panose="02020603050405020304" pitchFamily="18" charset="0"/>
              </a:rPr>
              <a:t>Основные направления деятельности из презентации Неумывакина В. С.,</a:t>
            </a:r>
            <a:endParaRPr lang="ru-RU" sz="1600"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sz="1600" b="1" dirty="0">
                <a:solidFill>
                  <a:prstClr val="black"/>
                </a:solidFill>
                <a:latin typeface="Times New Roman" panose="02020603050405020304" pitchFamily="18" charset="0"/>
                <a:cs typeface="Times New Roman" panose="02020603050405020304" pitchFamily="18" charset="0"/>
              </a:rPr>
              <a:t>директора Департамента государственной политики в сфере среднего профессионального образования и профессионального обучения,</a:t>
            </a:r>
            <a:endParaRPr lang="ru-RU" sz="1600"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sz="1600" b="1" dirty="0">
                <a:solidFill>
                  <a:prstClr val="black"/>
                </a:solidFill>
                <a:latin typeface="Times New Roman" panose="02020603050405020304" pitchFamily="18" charset="0"/>
                <a:cs typeface="Times New Roman" panose="02020603050405020304" pitchFamily="18" charset="0"/>
              </a:rPr>
              <a:t>«Направления развития среднего профессионального образования Российской Федерации: Конкретные шаги предпринимаемые Министерством просвещения РФ»</a:t>
            </a:r>
            <a:endParaRPr lang="ru-RU" sz="1600" b="1" dirty="0">
              <a:solidFill>
                <a:prstClr val="black"/>
              </a:solidFill>
              <a:latin typeface="Times New Roman" panose="02020603050405020304" pitchFamily="18" charset="0"/>
              <a:cs typeface="Times New Roman" panose="02020603050405020304" pitchFamily="18" charset="0"/>
            </a:endParaRPr>
          </a:p>
        </p:txBody>
      </p:sp>
      <p:sp>
        <p:nvSpPr>
          <p:cNvPr id="3" name="Скругленный прямоугольник 3"/>
          <p:cNvSpPr/>
          <p:nvPr/>
        </p:nvSpPr>
        <p:spPr>
          <a:xfrm>
            <a:off x="579120" y="1828165"/>
            <a:ext cx="5733415" cy="468439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algn="ctr"/>
            <a:r>
              <a:rPr lang="ru-RU" sz="1300" dirty="0">
                <a:solidFill>
                  <a:schemeClr val="tx1"/>
                </a:solidFill>
                <a:latin typeface="Times New Roman" panose="02020603050405020304" pitchFamily="18" charset="0"/>
                <a:cs typeface="Times New Roman" panose="02020603050405020304" pitchFamily="18" charset="0"/>
                <a:sym typeface="+mn-ea"/>
              </a:rPr>
              <a:t>Постоянное обновление содержания и технологий профессионального образования и обучения</a:t>
            </a: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sym typeface="+mn-ea"/>
              </a:rPr>
              <a:t>в соответствии с актуальными и перспективными требованиями к квалификации работников, развитием технологий</a:t>
            </a:r>
            <a:endParaRPr lang="ru-RU" sz="1300" dirty="0">
              <a:solidFill>
                <a:schemeClr val="tx1"/>
              </a:solidFill>
              <a:latin typeface="Times New Roman" panose="02020603050405020304" pitchFamily="18" charset="0"/>
              <a:cs typeface="Times New Roman" panose="02020603050405020304" pitchFamily="18" charset="0"/>
            </a:endParaRPr>
          </a:p>
          <a:p>
            <a:pPr algn="ct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Формирование нового ландшафта сети СПО, обеспечивающего гибкое реагирование</a:t>
            </a: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на социально-экономические изменения, гармонизация результатов образования и обучения с требованиями в сфере труда</a:t>
            </a:r>
            <a:endParaRPr lang="ru-RU" sz="1300" dirty="0">
              <a:solidFill>
                <a:schemeClr val="tx1"/>
              </a:solidFill>
              <a:latin typeface="Times New Roman" panose="02020603050405020304" pitchFamily="18" charset="0"/>
              <a:cs typeface="Times New Roman" panose="02020603050405020304" pitchFamily="18" charset="0"/>
            </a:endParaRPr>
          </a:p>
          <a:p>
            <a:pPr algn="ct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Повышение финансовой устойчивости и целевая поддержка организаций, осуществляющих</a:t>
            </a: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образовательную деятельность по подготовке рабочих (служащих) и специалистов среднего звена</a:t>
            </a:r>
            <a:endParaRPr lang="ru-RU" sz="1300" dirty="0">
              <a:solidFill>
                <a:schemeClr val="tx1"/>
              </a:solidFill>
              <a:latin typeface="Times New Roman" panose="02020603050405020304" pitchFamily="18" charset="0"/>
              <a:cs typeface="Times New Roman" panose="02020603050405020304" pitchFamily="18" charset="0"/>
            </a:endParaRPr>
          </a:p>
          <a:p>
            <a:pPr algn="ct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Приведение квалификации руководящего и преподавательского состава колледжей</a:t>
            </a: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в соответствие современным требованиям к кадрам</a:t>
            </a:r>
            <a:endParaRPr lang="ru-RU" sz="1300" dirty="0">
              <a:solidFill>
                <a:schemeClr val="tx1"/>
              </a:solidFill>
              <a:latin typeface="Times New Roman" panose="02020603050405020304" pitchFamily="18" charset="0"/>
              <a:cs typeface="Times New Roman" panose="02020603050405020304" pitchFamily="18" charset="0"/>
            </a:endParaRPr>
          </a:p>
          <a:p>
            <a:pPr algn="ctr"/>
            <a:endParaRPr lang="ru-RU" sz="1300" dirty="0">
              <a:solidFill>
                <a:schemeClr val="tx1"/>
              </a:solidFill>
              <a:latin typeface="Times New Roman" panose="02020603050405020304" pitchFamily="18" charset="0"/>
              <a:cs typeface="Times New Roman" panose="02020603050405020304" pitchFamily="18" charset="0"/>
            </a:endParaRPr>
          </a:p>
          <a:p>
            <a:pPr algn="ctr"/>
            <a:r>
              <a:rPr lang="ru-RU" sz="1300" dirty="0">
                <a:solidFill>
                  <a:schemeClr val="tx1"/>
                </a:solidFill>
                <a:latin typeface="Times New Roman" panose="02020603050405020304" pitchFamily="18" charset="0"/>
                <a:cs typeface="Times New Roman" panose="02020603050405020304" pitchFamily="18" charset="0"/>
              </a:rPr>
              <a:t>Развитие профессиональной соревновательности в системе СПО для повышения эффективности образовательной и проектной деятельности</a:t>
            </a:r>
            <a:endParaRPr lang="ru-RU" sz="1300" dirty="0">
              <a:solidFill>
                <a:schemeClr val="tx1"/>
              </a:solidFill>
              <a:latin typeface="Times New Roman" panose="02020603050405020304" pitchFamily="18" charset="0"/>
              <a:cs typeface="Times New Roman" panose="02020603050405020304" pitchFamily="18" charset="0"/>
            </a:endParaRPr>
          </a:p>
        </p:txBody>
      </p:sp>
      <p:pic>
        <p:nvPicPr>
          <p:cNvPr id="2" name="Picture 1" descr="directions-27754_960_720"/>
          <p:cNvPicPr>
            <a:picLocks noChangeAspect="1"/>
          </p:cNvPicPr>
          <p:nvPr/>
        </p:nvPicPr>
        <p:blipFill>
          <a:blip r:embed="rId1"/>
          <a:stretch>
            <a:fillRect/>
          </a:stretch>
        </p:blipFill>
        <p:spPr>
          <a:xfrm>
            <a:off x="6312535" y="3027680"/>
            <a:ext cx="2592705" cy="22853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79120" y="458470"/>
            <a:ext cx="8210550" cy="85979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r>
              <a:rPr lang="en-GB" altLang="ru-RU" b="1">
                <a:solidFill>
                  <a:schemeClr val="tx1"/>
                </a:solidFill>
                <a:latin typeface="Times New Roman" panose="02020603050405020304" pitchFamily="18" charset="0"/>
                <a:cs typeface="Times New Roman" panose="02020603050405020304" pitchFamily="18" charset="0"/>
                <a:sym typeface="+mn-ea"/>
              </a:rPr>
              <a:t>1</a:t>
            </a:r>
            <a:r>
              <a:rPr lang="ru-RU" altLang="ru-RU" b="1">
                <a:solidFill>
                  <a:schemeClr val="tx1"/>
                </a:solidFill>
                <a:latin typeface="Times New Roman" panose="02020603050405020304" pitchFamily="18" charset="0"/>
                <a:cs typeface="Times New Roman" panose="02020603050405020304" pitchFamily="18" charset="0"/>
                <a:sym typeface="+mn-ea"/>
              </a:rPr>
              <a:t>. Обеспечаение экономики страны </a:t>
            </a:r>
            <a:r>
              <a:rPr lang="ru-RU" b="1" dirty="0">
                <a:solidFill>
                  <a:schemeClr val="tx1"/>
                </a:solidFill>
                <a:latin typeface="Times New Roman" panose="02020603050405020304" pitchFamily="18" charset="0"/>
                <a:cs typeface="Times New Roman" panose="02020603050405020304" pitchFamily="18" charset="0"/>
                <a:sym typeface="+mn-ea"/>
              </a:rPr>
              <a:t>квалифициованными кадрами со средним профессиональным образованием</a:t>
            </a:r>
            <a:endParaRPr lang="ru-RU" b="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Скругленный прямоугольник 3"/>
          <p:cNvSpPr/>
          <p:nvPr/>
        </p:nvSpPr>
        <p:spPr>
          <a:xfrm>
            <a:off x="473075" y="1656080"/>
            <a:ext cx="4136390" cy="489648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en-GB" alt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1.</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Участие в работе проекта «Внедрение моделей интенсификации образовательного процесса и организации эффективного планирования по программам СПО» совместно с РАНХиГС;</a:t>
            </a: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0" algn="ctr" fontAlgn="base">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2. Разработка модельной ПООП СПО по специальности 43.02.15 Поварское и кондитерское дело, с учетом подходов интенсификации освоения образовательных программ </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совместно с РАНХиГС</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0" algn="ctr" fontAlgn="base">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3. Разработка инфраструктурных листов для оснащения мастерских по компетенциям: Администрирование отеля, Визаж и стилистика, Кондитерское дело, Парикмахерское искусство, Поварское дело, Ресторанный сервис, Туризм, Флористика, Хлебопечение, Эстетическая косметология, по заданию ФГБОУ ДПО </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Межрегиональный институт повышения квалификации специалистов профессионального образования»;</a:t>
            </a: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indent="0" algn="ctr" fontAlgn="base">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4. Организация и проведение экспертизы учебников и учебных пособий. Создан Экспертный совет ФУМО в системе СПО по УГПС 43.00.00 Сервис и туризм по проведению экспертизы учебных изданий и выдаче рекомендаций для использования в учебном процессе образовательных организаций, реализующих образовательные программы среднего профессионального образования по професии</a:t>
            </a:r>
            <a:r>
              <a:rPr lang="en-GB"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специальности УГПС 43.00.00 Сервис и туризм</a:t>
            </a: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ru-RU" sz="11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7" name="Скругленный прямоугольник 3"/>
          <p:cNvSpPr/>
          <p:nvPr/>
        </p:nvSpPr>
        <p:spPr>
          <a:xfrm>
            <a:off x="4745355" y="1656080"/>
            <a:ext cx="4149090" cy="489648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5. Проведение содержательной экспертизы по установлению соответствия компетенций Ворлдскиллс Россия и ФГОС по профессиям и специальностям СПО, для проведения демонстрационного экзамена среди обучающихся по программам СПО по заданию ООО СП «Содружество»;</a:t>
            </a:r>
            <a:endParaRPr lang="ru-RU" sz="11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6. Разработка предложений по «прикладному бакалавриату» по специальности среднего профессионального образования 43.02.15 Поварское и кондитерское дело;</a:t>
            </a: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7. Участие в проведении Всероссийской студенческой олимпиады СПО;</a:t>
            </a:r>
            <a:endParaRPr lang="ru-RU" sz="1100" dirty="0" smtClean="0">
              <a:solidFill>
                <a:schemeClr val="tx1"/>
              </a:solidFill>
              <a:latin typeface="Times New Roman" panose="02020603050405020304" pitchFamily="18"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100" dirty="0" smtClean="0">
              <a:solidFill>
                <a:schemeClr val="tx1"/>
              </a:solidFill>
              <a:latin typeface="Times New Roman" panose="02020603050405020304" pitchFamily="18"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100" dirty="0" smtClean="0">
                <a:solidFill>
                  <a:schemeClr val="tx1"/>
                </a:solidFill>
                <a:latin typeface="Times New Roman" panose="02020603050405020304" pitchFamily="18" charset="0"/>
                <a:cs typeface="Times New Roman" panose="02020603050405020304" pitchFamily="18" charset="0"/>
                <a:sym typeface="+mn-ea"/>
              </a:rPr>
              <a:t>8. Проведение конкурса</a:t>
            </a:r>
            <a:r>
              <a:rPr lang="ru-RU" sz="1100" b="1" dirty="0" smtClean="0">
                <a:solidFill>
                  <a:schemeClr val="tx1"/>
                </a:solidFill>
                <a:latin typeface="Times New Roman" panose="02020603050405020304" pitchFamily="18" charset="0"/>
                <a:cs typeface="Times New Roman" panose="02020603050405020304" pitchFamily="18" charset="0"/>
                <a:sym typeface="+mn-ea"/>
              </a:rPr>
              <a:t> </a:t>
            </a:r>
            <a:r>
              <a:rPr lang="ru-RU" sz="1100" dirty="0" smtClean="0">
                <a:solidFill>
                  <a:schemeClr val="tx1"/>
                </a:solidFill>
                <a:latin typeface="Times New Roman" panose="02020603050405020304" pitchFamily="18" charset="0"/>
                <a:cs typeface="Times New Roman" panose="02020603050405020304" pitchFamily="18" charset="0"/>
                <a:sym typeface="+mn-ea"/>
              </a:rPr>
              <a:t>«Лучшие практики методических разработок для системы среднего профессионального образования 2020»;</a:t>
            </a:r>
            <a:endParaRPr lang="ru-RU" sz="1100" dirty="0" smtClean="0">
              <a:solidFill>
                <a:schemeClr val="tx1"/>
              </a:solidFill>
              <a:latin typeface="Times New Roman" panose="02020603050405020304" pitchFamily="18"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1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1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9. Организация и проведение конкурса «Инновационные проекты для формирования кадрового резерва индустрии туризма, сервиса и гостеприимства», организованный совместно с Ассоциацией вузов туризма и сервиса и Ассоциацией учителей русского и родных языков, а также разработка тестовых заданий по одной из номинаций.</a:t>
            </a:r>
            <a:endParaRPr lang="ru-RU" sz="11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Скругленный прямоугольник 3"/>
          <p:cNvSpPr/>
          <p:nvPr/>
        </p:nvSpPr>
        <p:spPr>
          <a:xfrm>
            <a:off x="509270" y="464820"/>
            <a:ext cx="8239760" cy="93916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Разработка предложений по «прикладному бакалавриату» по специальности среднего профессионального образования 43.02.15 Поварское и кондитерское дело</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8" name="Скругленный прямоугольник 3"/>
          <p:cNvSpPr/>
          <p:nvPr/>
        </p:nvSpPr>
        <p:spPr>
          <a:xfrm>
            <a:off x="4032250" y="1684020"/>
            <a:ext cx="4716780" cy="448183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«Одним из решений проблемы дефицита кадров и повышения престижа СПО может стать внедрение так называемых программ прикладного бакалавриата. Необходимо обеспечить формирование по определённым специальностям среднего профессионального образования программ прикладного бакалавриата, иными словами, высшего образования, предоставить ведущим региональным профессиональным образовательным организациям право их реализовывать в непосредственной близости от производств»</a:t>
            </a:r>
            <a:endPar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a:t>
            </a:r>
            <a:endPar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Совместное заседание президиума Госсовета и Совета по науке и образованию</a:t>
            </a:r>
            <a:endPar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pic>
        <p:nvPicPr>
          <p:cNvPr id="11" name="Picture 10" descr="1024px-Man_Getting_an_Idea_Cartoon_Vector.svg"/>
          <p:cNvPicPr>
            <a:picLocks noChangeAspect="1"/>
          </p:cNvPicPr>
          <p:nvPr/>
        </p:nvPicPr>
        <p:blipFill>
          <a:blip r:embed="rId1"/>
          <a:stretch>
            <a:fillRect/>
          </a:stretch>
        </p:blipFill>
        <p:spPr>
          <a:xfrm>
            <a:off x="-1428750" y="1684020"/>
            <a:ext cx="7818120" cy="43980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Скругленный прямоугольник 3"/>
          <p:cNvSpPr/>
          <p:nvPr/>
        </p:nvSpPr>
        <p:spPr>
          <a:xfrm>
            <a:off x="628015" y="579755"/>
            <a:ext cx="6130925" cy="136334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4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Организация и проведение конкурса «Инновационные проекты для формирования кадрового резерва индустрии туризма, сервиса и гостеприимства», организованный совместно с Ассоциацией вузов туризма и сервиса и Ассоциацией учителей русского и родных языков, а также разработка тестовых заданий по одной из номинаций</a:t>
            </a:r>
            <a:endParaRPr lang="ru-RU" sz="14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8" name="Скругленный прямоугольник 3"/>
          <p:cNvSpPr/>
          <p:nvPr/>
        </p:nvSpPr>
        <p:spPr>
          <a:xfrm>
            <a:off x="628015" y="2375535"/>
            <a:ext cx="3684905" cy="234505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В номинации №1 «Лучший бизнес-проект на развитие въездного туризма в России» победителем стала студентка 4-го курса колледжа ФГБОУ ВО «РГУТИС» Моховая Анастасия Тимофеевна (Московская область).</a:t>
            </a:r>
            <a:endPar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2" name="Скругленный прямоугольник 3"/>
          <p:cNvSpPr/>
          <p:nvPr/>
        </p:nvSpPr>
        <p:spPr>
          <a:xfrm>
            <a:off x="4729480" y="2375535"/>
            <a:ext cx="4067175" cy="234505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В номинации №6 «Разработка проекта событийного туризма, посвящённого 75-летию Победы в Великой Отечественной войне» победителями стала группа студентов ГБПОУ «Уфимский торгово-экономический колледж» под руководством студентки 3-го курса Губайдуллиной Дианы (Республика Башкортостан).</a:t>
            </a:r>
            <a:endPar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pic>
        <p:nvPicPr>
          <p:cNvPr id="6" name="Picture 5" descr="9-98703_cup-trophies-png-picture-clipart-trophies-and-medals-png"/>
          <p:cNvPicPr>
            <a:picLocks noChangeAspect="1"/>
          </p:cNvPicPr>
          <p:nvPr/>
        </p:nvPicPr>
        <p:blipFill>
          <a:blip r:embed="rId1"/>
          <a:stretch>
            <a:fillRect/>
          </a:stretch>
        </p:blipFill>
        <p:spPr>
          <a:xfrm>
            <a:off x="6852285" y="636905"/>
            <a:ext cx="1944370" cy="1248410"/>
          </a:xfrm>
          <a:prstGeom prst="rect">
            <a:avLst/>
          </a:prstGeom>
        </p:spPr>
      </p:pic>
      <p:sp>
        <p:nvSpPr>
          <p:cNvPr id="3" name="Скругленный прямоугольник 3"/>
          <p:cNvSpPr/>
          <p:nvPr/>
        </p:nvSpPr>
        <p:spPr>
          <a:xfrm>
            <a:off x="1202055" y="5011420"/>
            <a:ext cx="6978650" cy="136525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sz="16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Победители конкурса получат гранты на развитие своих проектов, а также будут обеспечены трудоустройством. Во время работы студенты начнут внедрять свои проекты и курировать их в дальнейшем. Учащиеся получат возможность улучшить свои знания и навыки в ходе организованных для них тренингов и семинаров.</a:t>
            </a:r>
            <a:endParaRPr lang="ru-RU" sz="16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79120" y="458470"/>
            <a:ext cx="8210550" cy="85979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marL="0" indent="0" algn="ctr">
              <a:buNone/>
            </a:pPr>
            <a:r>
              <a:rPr lang="ru-RU" altLang="ru-RU" b="1">
                <a:solidFill>
                  <a:schemeClr val="tx1"/>
                </a:solidFill>
                <a:latin typeface="Times New Roman" panose="02020603050405020304" pitchFamily="18" charset="0"/>
                <a:cs typeface="Times New Roman" panose="02020603050405020304" pitchFamily="18" charset="0"/>
                <a:sym typeface="+mn-ea"/>
              </a:rPr>
              <a:t>2. </a:t>
            </a:r>
            <a:r>
              <a:rPr lang="ru-RU" altLang="en-US" b="1">
                <a:solidFill>
                  <a:schemeClr val="tx1"/>
                </a:solidFill>
                <a:latin typeface="Times New Roman" panose="02020603050405020304" pitchFamily="18" charset="0"/>
                <a:cs typeface="Times New Roman" panose="02020603050405020304" pitchFamily="18" charset="0"/>
                <a:sym typeface="+mn-ea"/>
              </a:rPr>
              <a:t>Совершенствование системы оценки качества среднего общего образования при реализации соответствующих программ</a:t>
            </a:r>
            <a:endParaRPr lang="ru-RU" altLang="en-US" b="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Скругленный прямоугольник 4"/>
          <p:cNvSpPr/>
          <p:nvPr/>
        </p:nvSpPr>
        <p:spPr>
          <a:xfrm>
            <a:off x="579120" y="1967230"/>
            <a:ext cx="4529455" cy="442595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1. Разработка инструмента измерения и </a:t>
            </a: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оценочных средств по оценке освоения общих компетенций ФГОС СПО по УГПС 43.00.00 Сервис и туризм совместно с НИУ ВШЭ</a:t>
            </a:r>
            <a:r>
              <a:rPr 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a:t>
            </a:r>
            <a:endParaRPr 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2. Организация и проведение дополнительной образовательной программы повышения квалификации в сфере профессиональной уборки для работников образовательных организаций среднего профессионального образования по заданию </a:t>
            </a:r>
            <a:r>
              <a:rPr lang="ru-RU"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по заданию ООО СП «Содружество»</a:t>
            </a: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3. Создание Центра оценки квалификации в сфере гостеприимства совместно с СПК в сфере гостеприимства.</a:t>
            </a:r>
            <a:endParaRPr lang="ru-RU" sz="1400"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pic>
        <p:nvPicPr>
          <p:cNvPr id="12" name="Picture 11" descr="slide-1"/>
          <p:cNvPicPr>
            <a:picLocks noChangeAspect="1"/>
          </p:cNvPicPr>
          <p:nvPr/>
        </p:nvPicPr>
        <p:blipFill>
          <a:blip r:embed="rId1"/>
          <a:stretch>
            <a:fillRect/>
          </a:stretch>
        </p:blipFill>
        <p:spPr>
          <a:xfrm>
            <a:off x="5015865" y="2328545"/>
            <a:ext cx="3681095" cy="36810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Скругленный прямоугольник 3"/>
          <p:cNvSpPr/>
          <p:nvPr/>
        </p:nvSpPr>
        <p:spPr>
          <a:xfrm>
            <a:off x="509270" y="464820"/>
            <a:ext cx="8239760" cy="1294130"/>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spcBef>
                <a:spcPct val="0"/>
              </a:spcBef>
              <a:spcAft>
                <a:spcPct val="0"/>
              </a:spcAft>
              <a:buFont typeface="Wingdings" panose="05000000000000000000" charset="0"/>
              <a:buNone/>
            </a:pPr>
            <a:r>
              <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Организация и проведение дополнительной образовательной программы повышения квалификации в сфере профессиональной уборки</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для работников образовательных организаций</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spcBef>
                <a:spcPct val="0"/>
              </a:spcBef>
              <a:spcAft>
                <a:spcPct val="0"/>
              </a:spcAft>
              <a:buFont typeface="Wingdings" panose="05000000000000000000" charset="0"/>
              <a:buNone/>
            </a:pPr>
            <a:r>
              <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среднего профессионального образования</a:t>
            </a:r>
            <a:endParaRPr lang="ru-RU" b="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3" name="Скругленный прямоугольник 4"/>
          <p:cNvSpPr/>
          <p:nvPr/>
        </p:nvSpPr>
        <p:spPr>
          <a:xfrm>
            <a:off x="3739515" y="2087880"/>
            <a:ext cx="5009515" cy="4439285"/>
          </a:xfrm>
          <a:prstGeom prst="roundRect">
            <a:avLst/>
          </a:prstGeom>
          <a:solidFill>
            <a:schemeClr val="accent1">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В рамках Государственного контракта от 13 апреля 2018 года №06.040.11.0005 на выполнение работ (оказание услуг) по проекту «Организационно-методическое сопровождение деятельности и повышение квалификации членов федеральных учебно-методических объединений в системе среднего профессионального образования, обеспечивающих внедрение новых и актуализированных ФГОС СПО»</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проводится обучение по программе повышения квалификации по УГПС 43.00.00 Сервис и туризм»</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a:p>
            <a:pPr indent="0" algn="ctr" fontAlgn="base">
              <a:lnSpc>
                <a:spcPct val="100000"/>
              </a:lnSpc>
              <a:spcBef>
                <a:spcPct val="0"/>
              </a:spcBef>
              <a:spcAft>
                <a:spcPct val="0"/>
              </a:spcAft>
              <a:buFont typeface="Wingdings" panose="05000000000000000000" charset="0"/>
              <a:buNone/>
            </a:pP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по теме: </a:t>
            </a:r>
            <a:r>
              <a:rPr lang="ru-RU" sz="1400" i="1"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«Проектирование и реализация основных и дополнительных профессиональных образовательных программ в рамках УГПС 43.00.00 Сервис и туризм с учетом компетенций в сфере профессиональной уборки»</a:t>
            </a:r>
            <a:r>
              <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rPr>
              <a:t> в соответствии с ФГОС СПО по специальности 43.02.08 Сервис домашнего и коммунального хозяйства; квалификация – специалист домашнего и коммунального хозяйства.</a:t>
            </a:r>
            <a:endParaRPr lang="ru-RU" sz="1400" dirty="0" smtClean="0">
              <a:solidFill>
                <a:schemeClr val="tx1"/>
              </a:solidFill>
              <a:uFillTx/>
              <a:latin typeface="Times New Roman" panose="02020603050405020304" pitchFamily="18" charset="0"/>
              <a:ea typeface="Calibri" panose="020F0502020204030204" pitchFamily="34" charset="0"/>
              <a:cs typeface="Times New Roman" panose="02020603050405020304" pitchFamily="18" charset="0"/>
              <a:sym typeface="+mn-ea"/>
            </a:endParaRPr>
          </a:p>
        </p:txBody>
      </p:sp>
      <p:pic>
        <p:nvPicPr>
          <p:cNvPr id="4" name="Picture 3" descr="ЖКх1"/>
          <p:cNvPicPr>
            <a:picLocks noChangeAspect="1"/>
          </p:cNvPicPr>
          <p:nvPr/>
        </p:nvPicPr>
        <p:blipFill>
          <a:blip r:embed="rId1"/>
          <a:stretch>
            <a:fillRect/>
          </a:stretch>
        </p:blipFill>
        <p:spPr>
          <a:xfrm>
            <a:off x="509270" y="2959100"/>
            <a:ext cx="3026410" cy="269621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12026</Words>
  <Application>WPS Presentation</Application>
  <PresentationFormat>Экран (4:3)</PresentationFormat>
  <Paragraphs>175</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Times New Roman</vt:lpstr>
      <vt:lpstr>Wingdings</vt:lpstr>
      <vt:lpstr>Calibri</vt:lpstr>
      <vt:lpstr>Microsoft YaHei</vt:lpstr>
      <vt:lpstr/>
      <vt:lpstr>Arial Unicode MS</vt:lpstr>
      <vt:lpstr>Segoe Print</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итогах работы ФУМО в системе СПО по УГПС43.00.00 Сервис и туризм за 2019 год  План работы ФУМО в системе СПО по УГПС 43.00.00 Сервис и туризм на 2020 год</dc:title>
  <dc:creator>kuncevichea</dc:creator>
  <cp:lastModifiedBy>сергей</cp:lastModifiedBy>
  <cp:revision>53</cp:revision>
  <dcterms:created xsi:type="dcterms:W3CDTF">2020-02-18T10:41:00Z</dcterms:created>
  <dcterms:modified xsi:type="dcterms:W3CDTF">2020-10-27T12:42:26Z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